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2" r:id="rId4"/>
  </p:sldMasterIdLst>
  <p:notesMasterIdLst>
    <p:notesMasterId r:id="rId31"/>
  </p:notesMasterIdLst>
  <p:handoutMasterIdLst>
    <p:handoutMasterId r:id="rId32"/>
  </p:handoutMasterIdLst>
  <p:sldIdLst>
    <p:sldId id="291" r:id="rId5"/>
    <p:sldId id="292"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88" r:id="rId19"/>
    <p:sldId id="271" r:id="rId20"/>
    <p:sldId id="272" r:id="rId21"/>
    <p:sldId id="274" r:id="rId22"/>
    <p:sldId id="294" r:id="rId23"/>
    <p:sldId id="295" r:id="rId24"/>
    <p:sldId id="296" r:id="rId25"/>
    <p:sldId id="276" r:id="rId26"/>
    <p:sldId id="275" r:id="rId27"/>
    <p:sldId id="297" r:id="rId28"/>
    <p:sldId id="299" r:id="rId29"/>
    <p:sldId id="290" r:id="rId30"/>
  </p:sldIdLst>
  <p:sldSz cx="9144000" cy="5143500" type="screen16x9"/>
  <p:notesSz cx="6858000" cy="9296400"/>
  <p:defaultTextStyle>
    <a:defPPr>
      <a:defRPr lang="en-US"/>
    </a:defPPr>
    <a:lvl1pPr algn="l" rtl="0" fontAlgn="base">
      <a:spcBef>
        <a:spcPct val="0"/>
      </a:spcBef>
      <a:spcAft>
        <a:spcPct val="0"/>
      </a:spcAft>
      <a:defRPr kern="1200">
        <a:solidFill>
          <a:schemeClr val="tx1"/>
        </a:solidFill>
        <a:latin typeface="Franklin Gothic Book"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Franklin Gothic Book"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Franklin Gothic Book"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Franklin Gothic Book"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Franklin Gothic Book" pitchFamily="34" charset="0"/>
        <a:ea typeface="ＭＳ Ｐゴシック" pitchFamily="34" charset="-128"/>
        <a:cs typeface="+mn-cs"/>
      </a:defRPr>
    </a:lvl5pPr>
    <a:lvl6pPr marL="2286000" algn="l" defTabSz="914400" rtl="0" eaLnBrk="1" latinLnBrk="0" hangingPunct="1">
      <a:defRPr kern="1200">
        <a:solidFill>
          <a:schemeClr val="tx1"/>
        </a:solidFill>
        <a:latin typeface="Franklin Gothic Book" pitchFamily="34" charset="0"/>
        <a:ea typeface="ＭＳ Ｐゴシック" pitchFamily="34" charset="-128"/>
        <a:cs typeface="+mn-cs"/>
      </a:defRPr>
    </a:lvl6pPr>
    <a:lvl7pPr marL="2743200" algn="l" defTabSz="914400" rtl="0" eaLnBrk="1" latinLnBrk="0" hangingPunct="1">
      <a:defRPr kern="1200">
        <a:solidFill>
          <a:schemeClr val="tx1"/>
        </a:solidFill>
        <a:latin typeface="Franklin Gothic Book" pitchFamily="34" charset="0"/>
        <a:ea typeface="ＭＳ Ｐゴシック" pitchFamily="34" charset="-128"/>
        <a:cs typeface="+mn-cs"/>
      </a:defRPr>
    </a:lvl7pPr>
    <a:lvl8pPr marL="3200400" algn="l" defTabSz="914400" rtl="0" eaLnBrk="1" latinLnBrk="0" hangingPunct="1">
      <a:defRPr kern="1200">
        <a:solidFill>
          <a:schemeClr val="tx1"/>
        </a:solidFill>
        <a:latin typeface="Franklin Gothic Book" pitchFamily="34" charset="0"/>
        <a:ea typeface="ＭＳ Ｐゴシック" pitchFamily="34" charset="-128"/>
        <a:cs typeface="+mn-cs"/>
      </a:defRPr>
    </a:lvl8pPr>
    <a:lvl9pPr marL="3657600" algn="l" defTabSz="914400" rtl="0" eaLnBrk="1" latinLnBrk="0" hangingPunct="1">
      <a:defRPr kern="1200">
        <a:solidFill>
          <a:schemeClr val="tx1"/>
        </a:solidFill>
        <a:latin typeface="Franklin Gothic Book" pitchFamily="34" charset="0"/>
        <a:ea typeface="ＭＳ Ｐゴシック"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niel Williams" initials="DW" lastIdx="34" clrIdx="0"/>
  <p:cmAuthor id="1" name="Daniel Schrader" initials="DS" lastIdx="1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A54"/>
    <a:srgbClr val="E60000"/>
    <a:srgbClr val="A00000"/>
    <a:srgbClr val="FF3300"/>
    <a:srgbClr val="4382FF"/>
    <a:srgbClr val="033EB5"/>
    <a:srgbClr val="009644"/>
    <a:srgbClr val="F5922F"/>
    <a:srgbClr val="CC3300"/>
    <a:srgbClr val="004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09" autoAdjust="0"/>
    <p:restoredTop sz="91048" autoAdjust="0"/>
  </p:normalViewPr>
  <p:slideViewPr>
    <p:cSldViewPr snapToGrid="0">
      <p:cViewPr varScale="1">
        <p:scale>
          <a:sx n="152" d="100"/>
          <a:sy n="152" d="100"/>
        </p:scale>
        <p:origin x="-768" y="-84"/>
      </p:cViewPr>
      <p:guideLst>
        <p:guide orient="horz" pos="757"/>
        <p:guide orient="horz" pos="2612"/>
        <p:guide orient="horz" pos="2931"/>
        <p:guide orient="horz" pos="907"/>
        <p:guide orient="horz" pos="411"/>
        <p:guide orient="horz" pos="1241"/>
        <p:guide pos="2715"/>
        <p:guide pos="5323"/>
        <p:guide pos="2822"/>
        <p:guide pos="219"/>
      </p:guideLst>
    </p:cSldViewPr>
  </p:slideViewPr>
  <p:notesTextViewPr>
    <p:cViewPr>
      <p:scale>
        <a:sx n="100" d="100"/>
        <a:sy n="100" d="100"/>
      </p:scale>
      <p:origin x="0" y="0"/>
    </p:cViewPr>
  </p:notesTextViewPr>
  <p:sorterViewPr>
    <p:cViewPr>
      <p:scale>
        <a:sx n="80" d="100"/>
        <a:sy n="80" d="100"/>
      </p:scale>
      <p:origin x="0" y="0"/>
    </p:cViewPr>
  </p:sorterViewPr>
  <p:notesViewPr>
    <p:cSldViewPr snapToGrid="0">
      <p:cViewPr>
        <p:scale>
          <a:sx n="80" d="100"/>
          <a:sy n="80" d="100"/>
        </p:scale>
        <p:origin x="-942" y="-192"/>
      </p:cViewPr>
      <p:guideLst>
        <p:guide orient="horz" pos="2592"/>
        <p:guide orient="horz" pos="5775"/>
        <p:guide orient="horz" pos="5777"/>
        <p:guide pos="3991"/>
        <p:guide pos="316"/>
        <p:guide pos="399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25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238" y="8707438"/>
            <a:ext cx="11588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Header Placeholder 1"/>
          <p:cNvSpPr>
            <a:spLocks noGrp="1"/>
          </p:cNvSpPr>
          <p:nvPr>
            <p:ph type="hdr" sz="quarter"/>
          </p:nvPr>
        </p:nvSpPr>
        <p:spPr>
          <a:xfrm>
            <a:off x="501650" y="87313"/>
            <a:ext cx="4794250" cy="138112"/>
          </a:xfrm>
          <a:prstGeom prst="rect">
            <a:avLst/>
          </a:prstGeom>
        </p:spPr>
        <p:txBody>
          <a:bodyPr vert="horz" lIns="0" tIns="0" rIns="0" bIns="0" rtlCol="0"/>
          <a:lstStyle>
            <a:lvl1pPr algn="l" fontAlgn="auto">
              <a:spcBef>
                <a:spcPts val="0"/>
              </a:spcBef>
              <a:spcAft>
                <a:spcPts val="0"/>
              </a:spcAft>
              <a:defRPr sz="800" smtClean="0">
                <a:latin typeface="+mn-lt"/>
                <a:ea typeface="+mn-ea"/>
              </a:defRPr>
            </a:lvl1pPr>
          </a:lstStyle>
          <a:p>
            <a:pPr>
              <a:defRPr/>
            </a:pPr>
            <a:r>
              <a:rPr lang="en-US" dirty="0"/>
              <a:t>[Add Presentation Title: Insert tab &gt; Header &amp; Footer &gt; Notes and Handouts]</a:t>
            </a:r>
          </a:p>
        </p:txBody>
      </p:sp>
      <p:sp>
        <p:nvSpPr>
          <p:cNvPr id="7" name="Date Placeholder 2"/>
          <p:cNvSpPr>
            <a:spLocks noGrp="1"/>
          </p:cNvSpPr>
          <p:nvPr>
            <p:ph type="dt" idx="1"/>
          </p:nvPr>
        </p:nvSpPr>
        <p:spPr>
          <a:xfrm>
            <a:off x="5456238" y="87313"/>
            <a:ext cx="879475" cy="146050"/>
          </a:xfrm>
          <a:prstGeom prst="rect">
            <a:avLst/>
          </a:prstGeom>
        </p:spPr>
        <p:txBody>
          <a:bodyPr vert="horz" wrap="square" lIns="0" tIns="0" rIns="0" bIns="0" numCol="1" anchor="t" anchorCtr="0" compatLnSpc="1">
            <a:prstTxWarp prst="textNoShape">
              <a:avLst/>
            </a:prstTxWarp>
          </a:bodyPr>
          <a:lstStyle>
            <a:lvl1pPr algn="r">
              <a:defRPr sz="800">
                <a:latin typeface="Calibri" pitchFamily="34" charset="0"/>
              </a:defRPr>
            </a:lvl1pPr>
          </a:lstStyle>
          <a:p>
            <a:fld id="{452894A8-4A31-41CF-A7C7-58302C51FAED}" type="datetimeFigureOut">
              <a:rPr lang="en-US"/>
              <a:pPr/>
              <a:t>2/28/2013</a:t>
            </a:fld>
            <a:endParaRPr lang="en-US" dirty="0"/>
          </a:p>
        </p:txBody>
      </p:sp>
      <p:sp>
        <p:nvSpPr>
          <p:cNvPr id="8" name="Slide Number Placeholder 6"/>
          <p:cNvSpPr>
            <a:spLocks noGrp="1"/>
          </p:cNvSpPr>
          <p:nvPr>
            <p:ph type="sldNum" sz="quarter" idx="3"/>
          </p:nvPr>
        </p:nvSpPr>
        <p:spPr>
          <a:xfrm>
            <a:off x="4516438" y="9082088"/>
            <a:ext cx="554037" cy="104775"/>
          </a:xfrm>
          <a:prstGeom prst="rect">
            <a:avLst/>
          </a:prstGeom>
        </p:spPr>
        <p:txBody>
          <a:bodyPr vert="horz" wrap="square" lIns="0" tIns="0" rIns="0" bIns="0" numCol="1" anchor="b" anchorCtr="0" compatLnSpc="1">
            <a:prstTxWarp prst="textNoShape">
              <a:avLst/>
            </a:prstTxWarp>
          </a:bodyPr>
          <a:lstStyle>
            <a:lvl1pPr>
              <a:defRPr sz="800">
                <a:latin typeface="Calibri" pitchFamily="34" charset="0"/>
              </a:defRPr>
            </a:lvl1pPr>
          </a:lstStyle>
          <a:p>
            <a:r>
              <a:rPr lang="en-US" dirty="0"/>
              <a:t>Page </a:t>
            </a:r>
            <a:fld id="{1B47BFB4-74A4-40AC-8A72-4F6F4F422A2D}" type="slidenum">
              <a:rPr lang="en-US"/>
              <a:pPr/>
              <a:t>‹#›</a:t>
            </a:fld>
            <a:endParaRPr lang="en-US" dirty="0"/>
          </a:p>
        </p:txBody>
      </p:sp>
      <p:sp>
        <p:nvSpPr>
          <p:cNvPr id="22534" name="Rectangle 8"/>
          <p:cNvSpPr>
            <a:spLocks noChangeArrowheads="1"/>
          </p:cNvSpPr>
          <p:nvPr/>
        </p:nvSpPr>
        <p:spPr bwMode="auto">
          <a:xfrm>
            <a:off x="0" y="0"/>
            <a:ext cx="173038" cy="16208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5747" tIns="47873" rIns="95747" bIns="47873"/>
          <a:lstStyle/>
          <a:p>
            <a:pPr defTabSz="957263"/>
            <a:endParaRPr lang="en-US" sz="1900" dirty="0">
              <a:latin typeface="Calibri" pitchFamily="34" charset="0"/>
            </a:endParaRPr>
          </a:p>
        </p:txBody>
      </p:sp>
      <p:sp>
        <p:nvSpPr>
          <p:cNvPr id="22535" name="Rectangle 16"/>
          <p:cNvSpPr>
            <a:spLocks noChangeArrowheads="1"/>
          </p:cNvSpPr>
          <p:nvPr/>
        </p:nvSpPr>
        <p:spPr bwMode="auto">
          <a:xfrm>
            <a:off x="1588" y="1673225"/>
            <a:ext cx="171450" cy="7494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5747" tIns="47873" rIns="95747" bIns="47873"/>
          <a:lstStyle/>
          <a:p>
            <a:pPr defTabSz="957263">
              <a:lnSpc>
                <a:spcPct val="75000"/>
              </a:lnSpc>
            </a:pPr>
            <a:endParaRPr lang="en-US" sz="1900" dirty="0">
              <a:latin typeface="Calibri" pitchFamily="34" charset="0"/>
            </a:endParaRPr>
          </a:p>
        </p:txBody>
      </p:sp>
      <p:sp>
        <p:nvSpPr>
          <p:cNvPr id="11" name="Footer Placeholder 9"/>
          <p:cNvSpPr>
            <a:spLocks noGrp="1"/>
          </p:cNvSpPr>
          <p:nvPr>
            <p:ph type="ftr" sz="quarter" idx="2"/>
          </p:nvPr>
        </p:nvSpPr>
        <p:spPr>
          <a:xfrm>
            <a:off x="501650" y="9080500"/>
            <a:ext cx="3998913" cy="104775"/>
          </a:xfrm>
          <a:prstGeom prst="rect">
            <a:avLst/>
          </a:prstGeom>
        </p:spPr>
        <p:txBody>
          <a:bodyPr vert="horz" wrap="square" lIns="0" tIns="0" rIns="0" bIns="0" numCol="1" anchor="b" anchorCtr="0" compatLnSpc="1">
            <a:prstTxWarp prst="textNoShape">
              <a:avLst/>
            </a:prstTxWarp>
          </a:bodyPr>
          <a:lstStyle>
            <a:lvl1pPr>
              <a:defRPr sz="800">
                <a:latin typeface="Calibri" pitchFamily="34" charset="0"/>
              </a:defRPr>
            </a:lvl1pPr>
          </a:lstStyle>
          <a:p>
            <a:r>
              <a:rPr lang="en-US" dirty="0"/>
              <a:t>© </a:t>
            </a:r>
            <a:r>
              <a:rPr lang="en-US" dirty="0" smtClean="0"/>
              <a:t>2013 </a:t>
            </a:r>
            <a:r>
              <a:rPr lang="en-US" dirty="0"/>
              <a:t>Brocade Communications Systems, Inc. CONFIDENTIAL—For Internal Use Only</a:t>
            </a:r>
          </a:p>
        </p:txBody>
      </p:sp>
    </p:spTree>
    <p:extLst>
      <p:ext uri="{BB962C8B-B14F-4D97-AF65-F5344CB8AC3E}">
        <p14:creationId xmlns:p14="http://schemas.microsoft.com/office/powerpoint/2010/main" val="4282989723"/>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01650" y="87313"/>
            <a:ext cx="4794250" cy="138112"/>
          </a:xfrm>
          <a:prstGeom prst="rect">
            <a:avLst/>
          </a:prstGeom>
        </p:spPr>
        <p:txBody>
          <a:bodyPr vert="horz" lIns="0" tIns="0" rIns="0" bIns="0" rtlCol="0"/>
          <a:lstStyle>
            <a:lvl1pPr algn="l" fontAlgn="auto">
              <a:spcBef>
                <a:spcPts val="0"/>
              </a:spcBef>
              <a:spcAft>
                <a:spcPts val="0"/>
              </a:spcAft>
              <a:defRPr sz="800" smtClean="0">
                <a:latin typeface="+mn-lt"/>
                <a:ea typeface="+mn-ea"/>
              </a:defRPr>
            </a:lvl1pPr>
          </a:lstStyle>
          <a:p>
            <a:pPr>
              <a:defRPr/>
            </a:pPr>
            <a:r>
              <a:rPr lang="en-US" dirty="0"/>
              <a:t>[Add Presentation Title: Insert tab &gt; Header &amp; Footer &gt; Notes and Handouts]</a:t>
            </a:r>
          </a:p>
        </p:txBody>
      </p:sp>
      <p:sp>
        <p:nvSpPr>
          <p:cNvPr id="3" name="Date Placeholder 2"/>
          <p:cNvSpPr>
            <a:spLocks noGrp="1"/>
          </p:cNvSpPr>
          <p:nvPr>
            <p:ph type="dt" idx="1"/>
          </p:nvPr>
        </p:nvSpPr>
        <p:spPr>
          <a:xfrm>
            <a:off x="5456238" y="87313"/>
            <a:ext cx="879475" cy="146050"/>
          </a:xfrm>
          <a:prstGeom prst="rect">
            <a:avLst/>
          </a:prstGeom>
        </p:spPr>
        <p:txBody>
          <a:bodyPr vert="horz" wrap="square" lIns="0" tIns="0" rIns="0" bIns="0" numCol="1" anchor="t" anchorCtr="0" compatLnSpc="1">
            <a:prstTxWarp prst="textNoShape">
              <a:avLst/>
            </a:prstTxWarp>
          </a:bodyPr>
          <a:lstStyle>
            <a:lvl1pPr algn="r">
              <a:defRPr sz="800"/>
            </a:lvl1pPr>
          </a:lstStyle>
          <a:p>
            <a:fld id="{B05E3D82-08AF-475E-857D-4A05062C8B2C}" type="datetimeFigureOut">
              <a:rPr lang="en-US"/>
              <a:pPr/>
              <a:t>2/28/2013</a:t>
            </a:fld>
            <a:endParaRPr lang="en-US" dirty="0"/>
          </a:p>
        </p:txBody>
      </p:sp>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501650" y="4114800"/>
            <a:ext cx="5840413" cy="4479925"/>
          </a:xfrm>
          <a:prstGeom prst="rect">
            <a:avLst/>
          </a:prstGeom>
        </p:spPr>
        <p:txBody>
          <a:bodyPr vert="horz" lIns="0" tIns="0" rIns="0" bIns="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pic>
        <p:nvPicPr>
          <p:cNvPr id="174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3238" y="8707438"/>
            <a:ext cx="1158875"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5"/>
          </p:nvPr>
        </p:nvSpPr>
        <p:spPr>
          <a:xfrm>
            <a:off x="4516438" y="9082088"/>
            <a:ext cx="554037" cy="104775"/>
          </a:xfrm>
          <a:prstGeom prst="rect">
            <a:avLst/>
          </a:prstGeom>
        </p:spPr>
        <p:txBody>
          <a:bodyPr vert="horz" wrap="square" lIns="0" tIns="0" rIns="0" bIns="0" numCol="1" anchor="b" anchorCtr="0" compatLnSpc="1">
            <a:prstTxWarp prst="textNoShape">
              <a:avLst/>
            </a:prstTxWarp>
          </a:bodyPr>
          <a:lstStyle>
            <a:lvl1pPr>
              <a:defRPr sz="800"/>
            </a:lvl1pPr>
          </a:lstStyle>
          <a:p>
            <a:r>
              <a:rPr lang="en-US" dirty="0"/>
              <a:t>Page </a:t>
            </a:r>
            <a:fld id="{A25B74DF-B884-499D-B93E-CE28580F3193}" type="slidenum">
              <a:rPr lang="en-US"/>
              <a:pPr/>
              <a:t>‹#›</a:t>
            </a:fld>
            <a:endParaRPr lang="en-US" dirty="0"/>
          </a:p>
        </p:txBody>
      </p:sp>
      <p:sp>
        <p:nvSpPr>
          <p:cNvPr id="17416" name="Rectangle 7"/>
          <p:cNvSpPr>
            <a:spLocks noChangeArrowheads="1"/>
          </p:cNvSpPr>
          <p:nvPr/>
        </p:nvSpPr>
        <p:spPr bwMode="auto">
          <a:xfrm>
            <a:off x="0" y="0"/>
            <a:ext cx="173038" cy="16208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5747" tIns="47873" rIns="95747" bIns="47873"/>
          <a:lstStyle/>
          <a:p>
            <a:pPr defTabSz="957263"/>
            <a:endParaRPr lang="en-US" sz="1900" dirty="0"/>
          </a:p>
        </p:txBody>
      </p:sp>
      <p:sp>
        <p:nvSpPr>
          <p:cNvPr id="17417" name="Rectangle 16"/>
          <p:cNvSpPr>
            <a:spLocks noChangeArrowheads="1"/>
          </p:cNvSpPr>
          <p:nvPr/>
        </p:nvSpPr>
        <p:spPr bwMode="auto">
          <a:xfrm>
            <a:off x="1588" y="1673225"/>
            <a:ext cx="171450" cy="74945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5747" tIns="47873" rIns="95747" bIns="47873"/>
          <a:lstStyle/>
          <a:p>
            <a:pPr defTabSz="957263">
              <a:lnSpc>
                <a:spcPct val="75000"/>
              </a:lnSpc>
            </a:pPr>
            <a:endParaRPr lang="en-US" sz="1900" dirty="0"/>
          </a:p>
        </p:txBody>
      </p:sp>
      <p:sp>
        <p:nvSpPr>
          <p:cNvPr id="10" name="Footer Placeholder 9"/>
          <p:cNvSpPr>
            <a:spLocks noGrp="1"/>
          </p:cNvSpPr>
          <p:nvPr>
            <p:ph type="ftr" sz="quarter" idx="4"/>
          </p:nvPr>
        </p:nvSpPr>
        <p:spPr>
          <a:xfrm>
            <a:off x="501650" y="9080500"/>
            <a:ext cx="3998913" cy="104775"/>
          </a:xfrm>
          <a:prstGeom prst="rect">
            <a:avLst/>
          </a:prstGeom>
        </p:spPr>
        <p:txBody>
          <a:bodyPr vert="horz" wrap="square" lIns="0" tIns="0" rIns="0" bIns="0" numCol="1" anchor="b" anchorCtr="0" compatLnSpc="1">
            <a:prstTxWarp prst="textNoShape">
              <a:avLst/>
            </a:prstTxWarp>
          </a:bodyPr>
          <a:lstStyle>
            <a:lvl1pPr>
              <a:defRPr sz="800"/>
            </a:lvl1pPr>
          </a:lstStyle>
          <a:p>
            <a:r>
              <a:rPr lang="en-US" dirty="0"/>
              <a:t>© </a:t>
            </a:r>
            <a:r>
              <a:rPr lang="en-US" dirty="0" smtClean="0"/>
              <a:t>2013 </a:t>
            </a:r>
            <a:r>
              <a:rPr lang="en-US" dirty="0"/>
              <a:t>Brocade Communications Systems, Inc. CONFIDENTIAL—For Internal Use Only</a:t>
            </a:r>
          </a:p>
        </p:txBody>
      </p:sp>
    </p:spTree>
    <p:extLst>
      <p:ext uri="{BB962C8B-B14F-4D97-AF65-F5344CB8AC3E}">
        <p14:creationId xmlns:p14="http://schemas.microsoft.com/office/powerpoint/2010/main" val="2458409423"/>
      </p:ext>
    </p:extLst>
  </p:cSld>
  <p:clrMap bg1="lt1" tx1="dk1" bg2="lt2" tx2="dk2" accent1="accent1" accent2="accent2" accent3="accent3" accent4="accent4" accent5="accent5" accent6="accent6" hlink="hlink" folHlink="folHlink"/>
  <p:hf/>
  <p:notesStyle>
    <a:lvl1pPr marL="114300" indent="-114300" algn="l" rtl="0" fontAlgn="base">
      <a:spcBef>
        <a:spcPts val="800"/>
      </a:spcBef>
      <a:spcAft>
        <a:spcPct val="0"/>
      </a:spcAft>
      <a:buFont typeface="Arial" pitchFamily="34" charset="0"/>
      <a:buChar char="•"/>
      <a:defRPr sz="1200" kern="1200">
        <a:solidFill>
          <a:schemeClr val="tx1"/>
        </a:solidFill>
        <a:latin typeface="+mn-lt"/>
        <a:ea typeface="ＭＳ Ｐゴシック" pitchFamily="34" charset="-128"/>
        <a:cs typeface="Arial" pitchFamily="34" charset="0"/>
      </a:defRPr>
    </a:lvl1pPr>
    <a:lvl2pPr marL="285750" indent="-112713" algn="l" rtl="0" fontAlgn="base">
      <a:spcBef>
        <a:spcPts val="200"/>
      </a:spcBef>
      <a:spcAft>
        <a:spcPct val="0"/>
      </a:spcAft>
      <a:buFont typeface="Arial" pitchFamily="34" charset="0"/>
      <a:buChar char="•"/>
      <a:defRPr sz="1100" kern="1200">
        <a:solidFill>
          <a:schemeClr val="tx1"/>
        </a:solidFill>
        <a:latin typeface="+mn-lt"/>
        <a:ea typeface="ＭＳ Ｐゴシック" pitchFamily="34" charset="-128"/>
        <a:cs typeface="Arial" pitchFamily="34" charset="0"/>
      </a:defRPr>
    </a:lvl2pPr>
    <a:lvl3pPr marL="403225" indent="-117475" algn="l" rtl="0" fontAlgn="base">
      <a:spcBef>
        <a:spcPts val="200"/>
      </a:spcBef>
      <a:spcAft>
        <a:spcPct val="0"/>
      </a:spcAft>
      <a:buFont typeface="Arial" pitchFamily="34" charset="0"/>
      <a:buChar char="•"/>
      <a:defRPr sz="1000" kern="1200">
        <a:solidFill>
          <a:schemeClr val="tx1"/>
        </a:solidFill>
        <a:latin typeface="+mn-lt"/>
        <a:ea typeface="ＭＳ Ｐゴシック" pitchFamily="34" charset="-128"/>
        <a:cs typeface="Arial" pitchFamily="34" charset="0"/>
      </a:defRPr>
    </a:lvl3pPr>
    <a:lvl4pPr marL="569913" indent="-112713" algn="l" rtl="0" fontAlgn="base">
      <a:spcBef>
        <a:spcPts val="200"/>
      </a:spcBef>
      <a:spcAft>
        <a:spcPct val="0"/>
      </a:spcAft>
      <a:buFont typeface="Arial" pitchFamily="34" charset="0"/>
      <a:buChar char="•"/>
      <a:defRPr sz="1000" kern="1200">
        <a:solidFill>
          <a:schemeClr val="tx1"/>
        </a:solidFill>
        <a:latin typeface="+mn-lt"/>
        <a:ea typeface="ＭＳ Ｐゴシック" pitchFamily="34" charset="-128"/>
        <a:cs typeface="Arial" pitchFamily="34" charset="0"/>
      </a:defRPr>
    </a:lvl4pPr>
    <a:lvl5pPr marL="2057400" indent="-228600" algn="l" rtl="0" fontAlgn="base">
      <a:spcBef>
        <a:spcPct val="30000"/>
      </a:spcBef>
      <a:spcAft>
        <a:spcPct val="0"/>
      </a:spcAft>
      <a:buFont typeface="Arial" pitchFamily="34" charset="0"/>
      <a:buChar char="•"/>
      <a:defRPr sz="1000" kern="1200">
        <a:solidFill>
          <a:schemeClr val="tx1"/>
        </a:solidFill>
        <a:latin typeface="+mn-lt"/>
        <a:ea typeface="ＭＳ Ｐゴシック" pitchFamily="34" charset="-128"/>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r>
              <a:rPr lang="en-US" dirty="0" smtClean="0"/>
              <a:t>[Add Presentation Title: Insert tab &gt; Header &amp; Footer &gt; Notes and Handouts]</a:t>
            </a:r>
          </a:p>
        </p:txBody>
      </p:sp>
      <p:sp>
        <p:nvSpPr>
          <p:cNvPr id="5" name="Date Placeholder 4"/>
          <p:cNvSpPr>
            <a:spLocks noGrp="1"/>
          </p:cNvSpPr>
          <p:nvPr>
            <p:ph type="dt" idx="11"/>
          </p:nvPr>
        </p:nvSpPr>
        <p:spPr/>
        <p:txBody>
          <a:bodyPr/>
          <a:lstStyle/>
          <a:p>
            <a:fld id="{00FEE722-8809-4999-9593-2A7E90AAA8FD}" type="datetime1">
              <a:rPr lang="en-US" smtClean="0"/>
              <a:t>2/28/2013</a:t>
            </a:fld>
            <a:endParaRPr lang="en-US" dirty="0"/>
          </a:p>
        </p:txBody>
      </p:sp>
      <p:sp>
        <p:nvSpPr>
          <p:cNvPr id="6" name="Slide Number Placeholder 5"/>
          <p:cNvSpPr>
            <a:spLocks noGrp="1"/>
          </p:cNvSpPr>
          <p:nvPr>
            <p:ph type="sldNum" sz="quarter" idx="12"/>
          </p:nvPr>
        </p:nvSpPr>
        <p:spPr/>
        <p:txBody>
          <a:bodyPr/>
          <a:lstStyle/>
          <a:p>
            <a:r>
              <a:rPr lang="en-US" dirty="0" smtClean="0"/>
              <a:t>Page </a:t>
            </a:r>
            <a:fld id="{111E5896-917A-4035-A860-408E1EC3CD51}" type="slidenum">
              <a:rPr lang="en-US" smtClean="0"/>
              <a:pPr/>
              <a:t>1</a:t>
            </a:fld>
            <a:endParaRPr lang="en-US" dirty="0"/>
          </a:p>
        </p:txBody>
      </p:sp>
      <p:sp>
        <p:nvSpPr>
          <p:cNvPr id="7" name="Footer Placeholder 6"/>
          <p:cNvSpPr>
            <a:spLocks noGrp="1"/>
          </p:cNvSpPr>
          <p:nvPr>
            <p:ph type="ftr" sz="quarter" idx="13"/>
          </p:nvPr>
        </p:nvSpPr>
        <p:spPr/>
        <p:txBody>
          <a:bodyPr/>
          <a:lstStyle/>
          <a:p>
            <a:r>
              <a:rPr lang="en-US" dirty="0" smtClean="0"/>
              <a:t>© 2010 Brocade Communications Systems, Inc. CONFIDENTIAL—For Internal Use Only</a:t>
            </a:r>
            <a:endParaRPr lang="en-US" dirty="0"/>
          </a:p>
        </p:txBody>
      </p:sp>
    </p:spTree>
    <p:extLst>
      <p:ext uri="{BB962C8B-B14F-4D97-AF65-F5344CB8AC3E}">
        <p14:creationId xmlns:p14="http://schemas.microsoft.com/office/powerpoint/2010/main" val="311578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needs for SDN</a:t>
            </a:r>
          </a:p>
          <a:p>
            <a:r>
              <a:rPr lang="en-US" sz="1200" kern="1200" dirty="0" smtClean="0">
                <a:solidFill>
                  <a:schemeClr val="tx1"/>
                </a:solidFill>
                <a:latin typeface="+mn-lt"/>
                <a:ea typeface="+mn-ea"/>
                <a:cs typeface="+mn-cs"/>
              </a:rPr>
              <a:t>scale-out </a:t>
            </a:r>
            <a:r>
              <a:rPr lang="en-US" sz="1200" kern="1200" dirty="0" err="1" smtClean="0">
                <a:solidFill>
                  <a:schemeClr val="tx1"/>
                </a:solidFill>
                <a:latin typeface="+mn-lt"/>
                <a:ea typeface="+mn-ea"/>
                <a:cs typeface="+mn-cs"/>
              </a:rPr>
              <a:t>multitenancy</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service agility</a:t>
            </a:r>
          </a:p>
          <a:p>
            <a:r>
              <a:rPr lang="en-US" sz="1200" kern="1200" dirty="0" smtClean="0">
                <a:solidFill>
                  <a:schemeClr val="tx1"/>
                </a:solidFill>
                <a:latin typeface="+mn-lt"/>
                <a:ea typeface="+mn-ea"/>
                <a:cs typeface="+mn-cs"/>
              </a:rPr>
              <a:t>service innovation</a:t>
            </a:r>
          </a:p>
          <a:p>
            <a:r>
              <a:rPr lang="en-US" sz="1200" kern="1200" dirty="0" smtClean="0">
                <a:solidFill>
                  <a:schemeClr val="tx1"/>
                </a:solidFill>
                <a:latin typeface="+mn-lt"/>
                <a:ea typeface="+mn-ea"/>
                <a:cs typeface="+mn-cs"/>
              </a:rPr>
              <a:t>long tail use cases - micro use-cases (a vendor probably already tackled the macro use-cases)</a:t>
            </a:r>
          </a:p>
          <a:p>
            <a:r>
              <a:rPr lang="en-US" sz="1200" kern="1200" dirty="0" smtClean="0">
                <a:solidFill>
                  <a:schemeClr val="tx1"/>
                </a:solidFill>
                <a:latin typeface="+mn-lt"/>
                <a:ea typeface="+mn-ea"/>
                <a:cs typeface="+mn-cs"/>
              </a:rPr>
              <a:t>network insight</a:t>
            </a:r>
          </a:p>
          <a:p>
            <a:r>
              <a:rPr lang="en-US" sz="1200" kern="1200" dirty="0" smtClean="0">
                <a:solidFill>
                  <a:schemeClr val="tx1"/>
                </a:solidFill>
                <a:latin typeface="+mn-lt"/>
                <a:ea typeface="+mn-ea"/>
                <a:cs typeface="+mn-cs"/>
              </a:rPr>
              <a:t>analytics</a:t>
            </a:r>
          </a:p>
          <a:p>
            <a:endParaRPr lang="en-US" dirty="0"/>
          </a:p>
        </p:txBody>
      </p:sp>
      <p:sp>
        <p:nvSpPr>
          <p:cNvPr id="4" name="Slide Number Placeholder 3"/>
          <p:cNvSpPr>
            <a:spLocks noGrp="1"/>
          </p:cNvSpPr>
          <p:nvPr>
            <p:ph type="sldNum" sz="quarter" idx="10"/>
          </p:nvPr>
        </p:nvSpPr>
        <p:spPr/>
        <p:txBody>
          <a:bodyPr/>
          <a:lstStyle/>
          <a:p>
            <a:fld id="{FB830435-7EB1-424F-926D-A0EF7BBD1671}" type="slidenum">
              <a:rPr lang="en-US" smtClean="0"/>
              <a:t>13</a:t>
            </a:fld>
            <a:endParaRPr lang="en-US"/>
          </a:p>
        </p:txBody>
      </p:sp>
    </p:spTree>
    <p:extLst>
      <p:ext uri="{BB962C8B-B14F-4D97-AF65-F5344CB8AC3E}">
        <p14:creationId xmlns:p14="http://schemas.microsoft.com/office/powerpoint/2010/main" val="1006987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needs for SDN</a:t>
            </a:r>
          </a:p>
          <a:p>
            <a:r>
              <a:rPr lang="en-US" sz="1200" kern="1200" dirty="0" smtClean="0">
                <a:solidFill>
                  <a:schemeClr val="tx1"/>
                </a:solidFill>
                <a:latin typeface="+mn-lt"/>
                <a:ea typeface="+mn-ea"/>
                <a:cs typeface="+mn-cs"/>
              </a:rPr>
              <a:t>scale-out </a:t>
            </a:r>
            <a:r>
              <a:rPr lang="en-US" sz="1200" kern="1200" dirty="0" err="1" smtClean="0">
                <a:solidFill>
                  <a:schemeClr val="tx1"/>
                </a:solidFill>
                <a:latin typeface="+mn-lt"/>
                <a:ea typeface="+mn-ea"/>
                <a:cs typeface="+mn-cs"/>
              </a:rPr>
              <a:t>multitenancy</a:t>
            </a:r>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service agility</a:t>
            </a:r>
          </a:p>
          <a:p>
            <a:r>
              <a:rPr lang="en-US" sz="1200" kern="1200" dirty="0" smtClean="0">
                <a:solidFill>
                  <a:schemeClr val="tx1"/>
                </a:solidFill>
                <a:latin typeface="+mn-lt"/>
                <a:ea typeface="+mn-ea"/>
                <a:cs typeface="+mn-cs"/>
              </a:rPr>
              <a:t>service innovation</a:t>
            </a:r>
          </a:p>
          <a:p>
            <a:r>
              <a:rPr lang="en-US" sz="1200" kern="1200" dirty="0" smtClean="0">
                <a:solidFill>
                  <a:schemeClr val="tx1"/>
                </a:solidFill>
                <a:latin typeface="+mn-lt"/>
                <a:ea typeface="+mn-ea"/>
                <a:cs typeface="+mn-cs"/>
              </a:rPr>
              <a:t>long tail use cases - micro use-cases (a vendor probably already tackled the macro use-cases)</a:t>
            </a:r>
          </a:p>
          <a:p>
            <a:r>
              <a:rPr lang="en-US" sz="1200" kern="1200" dirty="0" smtClean="0">
                <a:solidFill>
                  <a:schemeClr val="tx1"/>
                </a:solidFill>
                <a:latin typeface="+mn-lt"/>
                <a:ea typeface="+mn-ea"/>
                <a:cs typeface="+mn-cs"/>
              </a:rPr>
              <a:t>network insight</a:t>
            </a:r>
          </a:p>
          <a:p>
            <a:r>
              <a:rPr lang="en-US" sz="1200" kern="1200" dirty="0" smtClean="0">
                <a:solidFill>
                  <a:schemeClr val="tx1"/>
                </a:solidFill>
                <a:latin typeface="+mn-lt"/>
                <a:ea typeface="+mn-ea"/>
                <a:cs typeface="+mn-cs"/>
              </a:rPr>
              <a:t>analytics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B830435-7EB1-424F-926D-A0EF7BBD1671}" type="slidenum">
              <a:rPr lang="en-US" smtClean="0"/>
              <a:t>14</a:t>
            </a:fld>
            <a:endParaRPr lang="en-US"/>
          </a:p>
        </p:txBody>
      </p:sp>
    </p:spTree>
    <p:extLst>
      <p:ext uri="{BB962C8B-B14F-4D97-AF65-F5344CB8AC3E}">
        <p14:creationId xmlns:p14="http://schemas.microsoft.com/office/powerpoint/2010/main" val="2777524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 we do?</a:t>
            </a:r>
          </a:p>
          <a:p>
            <a:pPr algn="l"/>
            <a:endParaRPr lang="en-US" dirty="0" smtClean="0"/>
          </a:p>
          <a:p>
            <a:pPr algn="l" eaLnBrk="1" hangingPunct="1">
              <a:lnSpc>
                <a:spcPct val="130000"/>
              </a:lnSpc>
            </a:pPr>
            <a:r>
              <a:rPr lang="en-US" dirty="0">
                <a:solidFill>
                  <a:schemeClr val="accent1"/>
                </a:solidFill>
              </a:rPr>
              <a:t>Vyatta delivers software-based solutions for networking virtual and cloud infrastructures.</a:t>
            </a:r>
          </a:p>
          <a:p>
            <a:pPr algn="l" eaLnBrk="1" hangingPunct="1">
              <a:lnSpc>
                <a:spcPct val="130000"/>
              </a:lnSpc>
            </a:pPr>
            <a:endParaRPr lang="en-US" dirty="0">
              <a:solidFill>
                <a:schemeClr val="accent1"/>
              </a:solidFill>
            </a:endParaRPr>
          </a:p>
          <a:p>
            <a:pPr algn="l" eaLnBrk="1" hangingPunct="1">
              <a:lnSpc>
                <a:spcPct val="130000"/>
              </a:lnSpc>
            </a:pPr>
            <a:r>
              <a:rPr lang="en-US" dirty="0">
                <a:solidFill>
                  <a:schemeClr val="accent1"/>
                </a:solidFill>
              </a:rPr>
              <a:t>More specifically, Vyatta offers enterprise-class routing and security software that you can use to network your cloud and virtual deployments.  Our Mission to help you cut your dependency on proprietary hardware while you build modern enterprise and cloud networks. (and yes, we really do look that good)</a:t>
            </a:r>
          </a:p>
          <a:p>
            <a:endParaRPr lang="en-US" dirty="0"/>
          </a:p>
        </p:txBody>
      </p:sp>
      <p:sp>
        <p:nvSpPr>
          <p:cNvPr id="4" name="Slide Number Placeholder 3"/>
          <p:cNvSpPr>
            <a:spLocks noGrp="1"/>
          </p:cNvSpPr>
          <p:nvPr>
            <p:ph type="sldNum" sz="quarter" idx="10"/>
          </p:nvPr>
        </p:nvSpPr>
        <p:spPr/>
        <p:txBody>
          <a:bodyPr/>
          <a:lstStyle/>
          <a:p>
            <a:fld id="{0586FF6D-3966-456D-8F8E-3949ED2CB207}" type="slidenum">
              <a:rPr lang="en-US" smtClean="0"/>
              <a:pPr/>
              <a:t>18</a:t>
            </a:fld>
            <a:endParaRPr lang="en-US"/>
          </a:p>
        </p:txBody>
      </p:sp>
    </p:spTree>
    <p:extLst>
      <p:ext uri="{BB962C8B-B14F-4D97-AF65-F5344CB8AC3E}">
        <p14:creationId xmlns:p14="http://schemas.microsoft.com/office/powerpoint/2010/main" val="375803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a:defRPr/>
            </a:pPr>
            <a:endParaRPr lang="en-US" sz="1000" dirty="0"/>
          </a:p>
        </p:txBody>
      </p:sp>
      <p:sp>
        <p:nvSpPr>
          <p:cNvPr id="4" name="Slide Number Placeholder 3"/>
          <p:cNvSpPr>
            <a:spLocks noGrp="1"/>
          </p:cNvSpPr>
          <p:nvPr>
            <p:ph type="sldNum" sz="quarter" idx="5"/>
          </p:nvPr>
        </p:nvSpPr>
        <p:spPr/>
        <p:txBody>
          <a:bodyPr/>
          <a:lstStyle/>
          <a:p>
            <a:pPr>
              <a:defRPr/>
            </a:pPr>
            <a:fld id="{14E6473C-09A8-4C82-8013-938F924928F3}" type="slidenum">
              <a:rPr lang="en-US" smtClean="0"/>
              <a:pPr>
                <a:defRPr/>
              </a:pPr>
              <a:t>19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a:defRPr/>
            </a:pPr>
            <a:endParaRPr lang="en-US" sz="1000" dirty="0"/>
          </a:p>
        </p:txBody>
      </p:sp>
      <p:sp>
        <p:nvSpPr>
          <p:cNvPr id="4" name="Slide Number Placeholder 3"/>
          <p:cNvSpPr>
            <a:spLocks noGrp="1"/>
          </p:cNvSpPr>
          <p:nvPr>
            <p:ph type="sldNum" sz="quarter" idx="5"/>
          </p:nvPr>
        </p:nvSpPr>
        <p:spPr/>
        <p:txBody>
          <a:bodyPr/>
          <a:lstStyle/>
          <a:p>
            <a:pPr>
              <a:defRPr/>
            </a:pPr>
            <a:fld id="{14E6473C-09A8-4C82-8013-938F924928F3}" type="slidenum">
              <a:rPr lang="en-US" smtClean="0"/>
              <a:pPr>
                <a:defRPr/>
              </a:pPr>
              <a:t>20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p:txBody>
          <a:bodyPr>
            <a:normAutofit lnSpcReduction="10000"/>
          </a:bodyPr>
          <a:lstStyle/>
          <a:p>
            <a:pPr eaLnBrk="1" hangingPunct="1">
              <a:spcBef>
                <a:spcPct val="0"/>
              </a:spcBef>
              <a:defRPr/>
            </a:pPr>
            <a:r>
              <a:rPr lang="en-US" dirty="0" smtClean="0"/>
              <a:t>Here is the same network laid out in a 30,000 </a:t>
            </a:r>
            <a:r>
              <a:rPr lang="en-US" dirty="0" err="1" smtClean="0"/>
              <a:t>sq</a:t>
            </a:r>
            <a:r>
              <a:rPr lang="en-US" dirty="0" smtClean="0"/>
              <a:t> </a:t>
            </a:r>
            <a:r>
              <a:rPr lang="en-US" dirty="0" err="1" smtClean="0"/>
              <a:t>ft</a:t>
            </a:r>
            <a:r>
              <a:rPr lang="en-US" dirty="0" smtClean="0"/>
              <a:t>  data center – or the same </a:t>
            </a:r>
          </a:p>
          <a:p>
            <a:pPr eaLnBrk="1" hangingPunct="1">
              <a:spcBef>
                <a:spcPct val="0"/>
              </a:spcBef>
              <a:defRPr/>
            </a:pPr>
            <a:endParaRPr lang="en-US" dirty="0" smtClean="0"/>
          </a:p>
          <a:p>
            <a:pPr eaLnBrk="1" hangingPunct="1">
              <a:spcBef>
                <a:spcPct val="0"/>
              </a:spcBef>
              <a:defRPr/>
            </a:pPr>
            <a:r>
              <a:rPr lang="en-US" dirty="0" smtClean="0"/>
              <a:t>Datacenter - virtualized</a:t>
            </a:r>
          </a:p>
          <a:p>
            <a:pPr eaLnBrk="1" hangingPunct="1">
              <a:spcBef>
                <a:spcPct val="0"/>
              </a:spcBef>
              <a:defRPr/>
            </a:pPr>
            <a:endParaRPr lang="en-US" dirty="0" smtClean="0"/>
          </a:p>
          <a:p>
            <a:pPr eaLnBrk="1" hangingPunct="1">
              <a:spcBef>
                <a:spcPct val="0"/>
              </a:spcBef>
              <a:defRPr/>
            </a:pPr>
            <a:r>
              <a:rPr lang="en-US" dirty="0" smtClean="0"/>
              <a:t>Solution was architected with blade chassis to provide optimal</a:t>
            </a:r>
          </a:p>
          <a:p>
            <a:pPr marL="465707" lvl="1">
              <a:spcBef>
                <a:spcPct val="0"/>
              </a:spcBef>
              <a:defRPr/>
            </a:pPr>
            <a:r>
              <a:rPr lang="en-US" dirty="0" smtClean="0"/>
              <a:t>Performance</a:t>
            </a:r>
          </a:p>
          <a:p>
            <a:pPr marL="465707" lvl="1">
              <a:spcBef>
                <a:spcPct val="0"/>
              </a:spcBef>
              <a:defRPr/>
            </a:pPr>
            <a:r>
              <a:rPr lang="en-US" dirty="0" smtClean="0"/>
              <a:t>Latency</a:t>
            </a:r>
          </a:p>
          <a:p>
            <a:pPr marL="465707" lvl="1">
              <a:spcBef>
                <a:spcPct val="0"/>
              </a:spcBef>
              <a:defRPr/>
            </a:pPr>
            <a:r>
              <a:rPr lang="en-US" dirty="0" smtClean="0"/>
              <a:t>Redundancy</a:t>
            </a:r>
          </a:p>
          <a:p>
            <a:pPr eaLnBrk="1" hangingPunct="1">
              <a:spcBef>
                <a:spcPct val="0"/>
              </a:spcBef>
              <a:defRPr/>
            </a:pPr>
            <a:endParaRPr lang="en-US" dirty="0" smtClean="0"/>
          </a:p>
          <a:p>
            <a:pPr eaLnBrk="1" hangingPunct="1">
              <a:spcBef>
                <a:spcPct val="0"/>
              </a:spcBef>
              <a:defRPr/>
            </a:pPr>
            <a:r>
              <a:rPr lang="en-US" dirty="0" smtClean="0"/>
              <a:t>Blade chassis configured with 4 10G switches for connectivity to backup system and SAN, 2 stacked 1G switches for internet connectivity, 3 half-height blades</a:t>
            </a:r>
          </a:p>
          <a:p>
            <a:pPr eaLnBrk="1" hangingPunct="1">
              <a:spcBef>
                <a:spcPct val="0"/>
              </a:spcBef>
              <a:defRPr/>
            </a:pPr>
            <a:endParaRPr lang="en-US" dirty="0" smtClean="0"/>
          </a:p>
          <a:p>
            <a:pPr eaLnBrk="1" hangingPunct="1">
              <a:spcBef>
                <a:spcPct val="0"/>
              </a:spcBef>
              <a:defRPr/>
            </a:pPr>
            <a:r>
              <a:rPr lang="en-US" dirty="0" smtClean="0"/>
              <a:t>Majority of blade traffic travels across chassis backplane.</a:t>
            </a:r>
          </a:p>
          <a:p>
            <a:pPr eaLnBrk="1" hangingPunct="1">
              <a:spcBef>
                <a:spcPct val="0"/>
              </a:spcBef>
              <a:defRPr/>
            </a:pPr>
            <a:endParaRPr lang="en-US" dirty="0" smtClean="0"/>
          </a:p>
          <a:p>
            <a:pPr eaLnBrk="1" hangingPunct="1">
              <a:spcBef>
                <a:spcPct val="0"/>
              </a:spcBef>
              <a:defRPr/>
            </a:pPr>
            <a:r>
              <a:rPr lang="en-US" dirty="0" smtClean="0"/>
              <a:t>On average running ~250 VM’s across 3 half-height blades (dual processor dual core 32MB of memory each) for 8 customers and the internal business.</a:t>
            </a:r>
          </a:p>
          <a:p>
            <a:pPr eaLnBrk="1" hangingPunct="1">
              <a:spcBef>
                <a:spcPct val="0"/>
              </a:spcBef>
              <a:defRPr/>
            </a:pPr>
            <a:endParaRPr lang="en-US" dirty="0" smtClean="0"/>
          </a:p>
          <a:p>
            <a:pPr eaLnBrk="1" hangingPunct="1">
              <a:spcBef>
                <a:spcPct val="0"/>
              </a:spcBef>
              <a:defRPr/>
            </a:pPr>
            <a:r>
              <a:rPr lang="en-US" dirty="0" smtClean="0"/>
              <a:t>Applications ranges from financial packages, inventory management systems, BI and BPM systems.  Largest footprint of VMs were Oracle databases.</a:t>
            </a:r>
          </a:p>
          <a:p>
            <a:pPr eaLnBrk="1" hangingPunct="1">
              <a:spcBef>
                <a:spcPct val="0"/>
              </a:spcBef>
              <a:defRPr/>
            </a:pPr>
            <a:endParaRPr lang="en-US" dirty="0" smtClean="0"/>
          </a:p>
          <a:p>
            <a:pPr eaLnBrk="1" hangingPunct="1">
              <a:spcBef>
                <a:spcPct val="0"/>
              </a:spcBef>
              <a:defRPr/>
            </a:pPr>
            <a:r>
              <a:rPr lang="en-US" dirty="0" smtClean="0"/>
              <a:t>At peak average utilization did not exceed 60% across 3 node cluster.</a:t>
            </a:r>
          </a:p>
          <a:p>
            <a:pPr eaLnBrk="1" hangingPunct="1">
              <a:spcBef>
                <a:spcPct val="0"/>
              </a:spcBef>
              <a:defRPr/>
            </a:pPr>
            <a:endParaRPr lang="en-US" dirty="0" smtClean="0"/>
          </a:p>
          <a:p>
            <a:pPr eaLnBrk="1" hangingPunct="1">
              <a:spcBef>
                <a:spcPct val="0"/>
              </a:spcBef>
              <a:defRPr/>
            </a:pPr>
            <a:r>
              <a:rPr lang="en-US" dirty="0" smtClean="0"/>
              <a:t>Average ping response 1ms or less.</a:t>
            </a:r>
          </a:p>
          <a:p>
            <a:pPr eaLnBrk="1" hangingPunct="1">
              <a:spcBef>
                <a:spcPct val="0"/>
              </a:spcBef>
              <a:defRPr/>
            </a:pPr>
            <a:endParaRPr lang="en-US" dirty="0" smtClean="0"/>
          </a:p>
          <a:p>
            <a:pPr marL="465707" lvl="1">
              <a:spcBef>
                <a:spcPct val="0"/>
              </a:spcBef>
              <a:defRPr/>
            </a:pPr>
            <a:endParaRPr lang="en-US" dirty="0" smtClean="0"/>
          </a:p>
          <a:p>
            <a:pPr marL="465707" lvl="1">
              <a:spcBef>
                <a:spcPct val="0"/>
              </a:spcBef>
              <a:defRPr/>
            </a:pPr>
            <a:endParaRPr lang="en-US" dirty="0" smtClean="0"/>
          </a:p>
          <a:p>
            <a:pPr marL="465707" lvl="1">
              <a:spcBef>
                <a:spcPct val="0"/>
              </a:spcBef>
              <a:defRPr/>
            </a:pPr>
            <a:endParaRPr lang="en-US" dirty="0" smtClean="0"/>
          </a:p>
          <a:p>
            <a:pPr marL="465707" lvl="1">
              <a:spcBef>
                <a:spcPct val="0"/>
              </a:spcBef>
              <a:defRPr/>
            </a:pPr>
            <a:endParaRPr lang="en-US" dirty="0" smtClean="0"/>
          </a:p>
          <a:p>
            <a:pPr marL="465707" lvl="1">
              <a:spcBef>
                <a:spcPct val="0"/>
              </a:spcBef>
              <a:defRPr/>
            </a:pPr>
            <a:endParaRPr lang="en-US" dirty="0" smtClean="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672" eaLnBrk="0" hangingPunct="0">
              <a:defRPr sz="1600">
                <a:solidFill>
                  <a:schemeClr val="tx1"/>
                </a:solidFill>
                <a:latin typeface="Arial" pitchFamily="34" charset="0"/>
                <a:ea typeface="ＭＳ Ｐゴシック" pitchFamily="34" charset="-128"/>
              </a:defRPr>
            </a:lvl1pPr>
            <a:lvl2pPr marL="742000" indent="-285385" defTabSz="930672" eaLnBrk="0" hangingPunct="0">
              <a:defRPr sz="1600">
                <a:solidFill>
                  <a:schemeClr val="tx1"/>
                </a:solidFill>
                <a:latin typeface="Arial" pitchFamily="34" charset="0"/>
                <a:ea typeface="ＭＳ Ｐゴシック" pitchFamily="34" charset="-128"/>
              </a:defRPr>
            </a:lvl2pPr>
            <a:lvl3pPr marL="1141539" indent="-228308" defTabSz="930672" eaLnBrk="0" hangingPunct="0">
              <a:defRPr sz="1600">
                <a:solidFill>
                  <a:schemeClr val="tx1"/>
                </a:solidFill>
                <a:latin typeface="Arial" pitchFamily="34" charset="0"/>
                <a:ea typeface="ＭＳ Ｐゴシック" pitchFamily="34" charset="-128"/>
              </a:defRPr>
            </a:lvl3pPr>
            <a:lvl4pPr marL="1598155" indent="-228308" defTabSz="930672" eaLnBrk="0" hangingPunct="0">
              <a:defRPr sz="1600">
                <a:solidFill>
                  <a:schemeClr val="tx1"/>
                </a:solidFill>
                <a:latin typeface="Arial" pitchFamily="34" charset="0"/>
                <a:ea typeface="ＭＳ Ｐゴシック" pitchFamily="34" charset="-128"/>
              </a:defRPr>
            </a:lvl4pPr>
            <a:lvl5pPr marL="2054771" indent="-228308" defTabSz="930672" eaLnBrk="0" hangingPunct="0">
              <a:defRPr sz="1600">
                <a:solidFill>
                  <a:schemeClr val="tx1"/>
                </a:solidFill>
                <a:latin typeface="Arial" pitchFamily="34" charset="0"/>
                <a:ea typeface="ＭＳ Ｐゴシック" pitchFamily="34" charset="-128"/>
              </a:defRPr>
            </a:lvl5pPr>
            <a:lvl6pPr marL="2511386" indent="-228308" defTabSz="930672"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68002" indent="-228308" defTabSz="930672"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4617" indent="-228308" defTabSz="930672"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1233" indent="-228308" defTabSz="930672"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fld id="{32D8DDA9-3172-4490-9DFA-D8B3A42E72AA}" type="slidenum">
              <a:rPr lang="en-US" sz="1200"/>
              <a:pPr eaLnBrk="1" hangingPunct="1"/>
              <a:t>21</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Vyatta is based</a:t>
            </a:r>
            <a:r>
              <a:rPr lang="en-US" baseline="0" dirty="0" smtClean="0"/>
              <a:t> in Belmont California, in the heart of Silicon Valley.</a:t>
            </a:r>
          </a:p>
          <a:p>
            <a:r>
              <a:rPr lang="en-US" baseline="0" dirty="0" smtClean="0"/>
              <a:t>Vyatta began by taking mature, standards-based open source networking code and providing the additional development to make it easy to deploy and use.</a:t>
            </a:r>
          </a:p>
          <a:p>
            <a:r>
              <a:rPr lang="en-US" baseline="0" dirty="0" smtClean="0"/>
              <a:t>Unlike hardware networking products, Vyatta software-based products can be deployed instantly to create additional network capacity and complexity, enabling on-demand networking.</a:t>
            </a:r>
          </a:p>
          <a:p>
            <a:r>
              <a:rPr lang="en-US" baseline="0" dirty="0" smtClean="0"/>
              <a:t>Running in a virtual machine, Vyatta provides feature-rich routing, including BGP, OSPF, RIP and other protocols, combined with a </a:t>
            </a:r>
            <a:r>
              <a:rPr lang="en-US" baseline="0" dirty="0" err="1" smtClean="0"/>
              <a:t>statefull</a:t>
            </a:r>
            <a:r>
              <a:rPr lang="en-US" baseline="0" dirty="0" smtClean="0"/>
              <a:t> firewall and VPN.</a:t>
            </a:r>
          </a:p>
          <a:p>
            <a:r>
              <a:rPr lang="en-US" baseline="0" dirty="0" smtClean="0"/>
              <a:t>The product supports most leading hypervisor vendors including </a:t>
            </a:r>
            <a:r>
              <a:rPr lang="en-US" baseline="0" dirty="0" err="1" smtClean="0"/>
              <a:t>Vmware</a:t>
            </a:r>
            <a:r>
              <a:rPr lang="en-US" baseline="0" dirty="0" smtClean="0"/>
              <a:t>, and will be managed by emerging cloud provisioning tools such as </a:t>
            </a:r>
            <a:r>
              <a:rPr lang="en-US" baseline="0" dirty="0" err="1" smtClean="0"/>
              <a:t>OpenStack</a:t>
            </a:r>
            <a:r>
              <a:rPr lang="en-US" baseline="0" dirty="0" smtClean="0"/>
              <a:t>.</a:t>
            </a:r>
          </a:p>
          <a:p>
            <a:r>
              <a:rPr lang="en-US" baseline="0" dirty="0" smtClean="0"/>
              <a:t>Vyatta, like Brocade, believes open standards provide the best value to customers, allowing them to select best-of-breed products and avoid vendor lock-in.</a:t>
            </a:r>
          </a:p>
          <a:p>
            <a:endParaRPr lang="en-US" baseline="0" dirty="0" smtClean="0"/>
          </a:p>
          <a:p>
            <a:pPr marL="0" indent="0">
              <a:buNone/>
            </a:pPr>
            <a:endParaRPr lang="en-US" dirty="0"/>
          </a:p>
        </p:txBody>
      </p:sp>
      <p:sp>
        <p:nvSpPr>
          <p:cNvPr id="4" name="Header Placeholder 3"/>
          <p:cNvSpPr>
            <a:spLocks noGrp="1"/>
          </p:cNvSpPr>
          <p:nvPr>
            <p:ph type="hdr" sz="quarter" idx="10"/>
          </p:nvPr>
        </p:nvSpPr>
        <p:spPr/>
        <p:txBody>
          <a:bodyPr/>
          <a:lstStyle/>
          <a:p>
            <a:r>
              <a:rPr lang="en-US" smtClean="0"/>
              <a:t>[Add Presentation Title: Insert tab &gt; Header &amp; Footer &gt; Notes and Handouts]</a:t>
            </a:r>
            <a:endParaRPr lang="en-US" dirty="0" smtClean="0"/>
          </a:p>
        </p:txBody>
      </p:sp>
      <p:sp>
        <p:nvSpPr>
          <p:cNvPr id="5" name="Date Placeholder 4"/>
          <p:cNvSpPr>
            <a:spLocks noGrp="1"/>
          </p:cNvSpPr>
          <p:nvPr>
            <p:ph type="dt" idx="11"/>
          </p:nvPr>
        </p:nvSpPr>
        <p:spPr/>
        <p:txBody>
          <a:bodyPr/>
          <a:lstStyle/>
          <a:p>
            <a:fld id="{9535A4AE-AB74-4BDA-B84A-019528CC2B4D}" type="datetimeFigureOut">
              <a:rPr lang="en-US" smtClean="0"/>
              <a:pPr/>
              <a:t>2/28/2013</a:t>
            </a:fld>
            <a:endParaRPr lang="en-US" dirty="0"/>
          </a:p>
        </p:txBody>
      </p:sp>
      <p:sp>
        <p:nvSpPr>
          <p:cNvPr id="6" name="Slide Number Placeholder 5"/>
          <p:cNvSpPr>
            <a:spLocks noGrp="1"/>
          </p:cNvSpPr>
          <p:nvPr>
            <p:ph type="sldNum" sz="quarter" idx="12"/>
          </p:nvPr>
        </p:nvSpPr>
        <p:spPr/>
        <p:txBody>
          <a:bodyPr/>
          <a:lstStyle/>
          <a:p>
            <a:r>
              <a:rPr lang="en-US" smtClean="0"/>
              <a:t>Page </a:t>
            </a:r>
            <a:fld id="{111E5896-917A-4035-A860-408E1EC3CD51}" type="slidenum">
              <a:rPr lang="en-US" smtClean="0"/>
              <a:pPr/>
              <a:t>24</a:t>
            </a:fld>
            <a:endParaRPr lang="en-US" dirty="0"/>
          </a:p>
        </p:txBody>
      </p:sp>
      <p:sp>
        <p:nvSpPr>
          <p:cNvPr id="7" name="Footer Placeholder 6"/>
          <p:cNvSpPr>
            <a:spLocks noGrp="1"/>
          </p:cNvSpPr>
          <p:nvPr>
            <p:ph type="ftr" sz="quarter" idx="13"/>
          </p:nvPr>
        </p:nvSpPr>
        <p:spPr/>
        <p:txBody>
          <a:bodyPr/>
          <a:lstStyle/>
          <a:p>
            <a:r>
              <a:rPr lang="en-US" smtClean="0"/>
              <a:t>© 2010 Brocade Communications Systems, Inc. CONFIDENTIAL—For Internal Use Only</a:t>
            </a:r>
            <a:endParaRPr lang="en-US" dirty="0"/>
          </a:p>
        </p:txBody>
      </p:sp>
    </p:spTree>
    <p:extLst>
      <p:ext uri="{BB962C8B-B14F-4D97-AF65-F5344CB8AC3E}">
        <p14:creationId xmlns:p14="http://schemas.microsoft.com/office/powerpoint/2010/main" val="1248879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Arial" pitchFamily="34" charset="0"/>
                <a:ea typeface="ＭＳ Ｐゴシック" pitchFamily="34" charset="-128"/>
              </a:rPr>
              <a:t>Read through each block:  To highlight Vyatta’s breadth, this slide reflects our standards based approach to provide routing (protocols such as BGP, OSPF, RIP…), from a security perspective, we provide stateful firewall, VPN (IPSEC and OPENVPN); threat protection (traffic and web filtering), system management, IP Services in high availability across standard platforms…</a:t>
            </a:r>
          </a:p>
          <a:p>
            <a:endParaRPr lang="en-US" dirty="0" smtClean="0">
              <a:latin typeface="Arial" pitchFamily="34" charset="0"/>
              <a:ea typeface="ＭＳ Ｐゴシック" pitchFamily="34" charset="-128"/>
            </a:endParaRPr>
          </a:p>
          <a:p>
            <a:r>
              <a:rPr lang="en-US" dirty="0" smtClean="0">
                <a:latin typeface="Arial" pitchFamily="34" charset="0"/>
                <a:ea typeface="ＭＳ Ｐゴシック" pitchFamily="34" charset="-128"/>
              </a:rPr>
              <a:t>(SALES FOLKS:  this slide is features and benefits, it is a high level representation of our system, just highlight the ones you know or that make your presentation flow, do not read this slide!)….</a:t>
            </a:r>
          </a:p>
          <a:p>
            <a:endParaRPr lang="en-US" dirty="0"/>
          </a:p>
        </p:txBody>
      </p:sp>
      <p:sp>
        <p:nvSpPr>
          <p:cNvPr id="4" name="Slide Number Placeholder 3"/>
          <p:cNvSpPr>
            <a:spLocks noGrp="1"/>
          </p:cNvSpPr>
          <p:nvPr>
            <p:ph type="sldNum" sz="quarter" idx="10"/>
          </p:nvPr>
        </p:nvSpPr>
        <p:spPr/>
        <p:txBody>
          <a:bodyPr/>
          <a:lstStyle/>
          <a:p>
            <a:fld id="{FB830435-7EB1-424F-926D-A0EF7BBD1671}" type="slidenum">
              <a:rPr lang="en-US" smtClean="0"/>
              <a:t>25</a:t>
            </a:fld>
            <a:endParaRPr lang="en-US"/>
          </a:p>
        </p:txBody>
      </p:sp>
    </p:spTree>
    <p:extLst>
      <p:ext uri="{BB962C8B-B14F-4D97-AF65-F5344CB8AC3E}">
        <p14:creationId xmlns:p14="http://schemas.microsoft.com/office/powerpoint/2010/main" val="2257219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idx="10"/>
          </p:nvPr>
        </p:nvSpPr>
        <p:spPr/>
        <p:txBody>
          <a:bodyPr/>
          <a:lstStyle/>
          <a:p>
            <a:fld id="{DC7F8B60-0DFA-4F94-85B6-0314B0BBC20E}" type="datetime1">
              <a:rPr lang="en-US" smtClean="0"/>
              <a:pPr/>
              <a:t>2/28/2013</a:t>
            </a:fld>
            <a:endParaRPr lang="en-US"/>
          </a:p>
        </p:txBody>
      </p:sp>
      <p:sp>
        <p:nvSpPr>
          <p:cNvPr id="9" name="Slide Number Placeholder 8"/>
          <p:cNvSpPr>
            <a:spLocks noGrp="1"/>
          </p:cNvSpPr>
          <p:nvPr>
            <p:ph type="sldNum" sz="quarter" idx="11"/>
          </p:nvPr>
        </p:nvSpPr>
        <p:spPr/>
        <p:txBody>
          <a:bodyPr/>
          <a:lstStyle/>
          <a:p>
            <a:r>
              <a:rPr lang="en-US" smtClean="0"/>
              <a:t>Page </a:t>
            </a:r>
            <a:fld id="{111E5896-917A-4035-A860-408E1EC3CD51}" type="slidenum">
              <a:rPr lang="en-US" smtClean="0"/>
              <a:pPr/>
              <a:t>2</a:t>
            </a:fld>
            <a:endParaRPr lang="en-US" dirty="0"/>
          </a:p>
        </p:txBody>
      </p:sp>
      <p:sp>
        <p:nvSpPr>
          <p:cNvPr id="10" name="Footer Placeholder 9"/>
          <p:cNvSpPr>
            <a:spLocks noGrp="1"/>
          </p:cNvSpPr>
          <p:nvPr>
            <p:ph type="ftr" sz="quarter" idx="12"/>
          </p:nvPr>
        </p:nvSpPr>
        <p:spPr/>
        <p:txBody>
          <a:bodyPr/>
          <a:lstStyle/>
          <a:p>
            <a:r>
              <a:rPr lang="en-US" smtClean="0"/>
              <a:t>© 2012 Brocade Communications Systems, Inc. CONFIDENTIAL—For Internal Use Only</a:t>
            </a:r>
            <a:endParaRPr lang="en-US" dirty="0"/>
          </a:p>
        </p:txBody>
      </p:sp>
      <p:sp>
        <p:nvSpPr>
          <p:cNvPr id="14" name="Header Placeholder 13"/>
          <p:cNvSpPr>
            <a:spLocks noGrp="1"/>
          </p:cNvSpPr>
          <p:nvPr>
            <p:ph type="hdr" sz="quarter" idx="13"/>
          </p:nvPr>
        </p:nvSpPr>
        <p:spPr/>
        <p:txBody>
          <a:bodyPr/>
          <a:lstStyle/>
          <a:p>
            <a:r>
              <a:rPr lang="en-US" smtClean="0"/>
              <a:t>[Add Presentation Title: Insert tab &gt; Header &amp; Footer &gt; Notes and Handouts]</a:t>
            </a:r>
            <a:endParaRPr lang="en-US" dirty="0" smtClean="0"/>
          </a:p>
        </p:txBody>
      </p:sp>
      <p:sp>
        <p:nvSpPr>
          <p:cNvPr id="19" name="Slide Image Placeholder 18"/>
          <p:cNvSpPr>
            <a:spLocks noGrp="1" noRot="1" noChangeAspect="1"/>
          </p:cNvSpPr>
          <p:nvPr>
            <p:ph type="sldImg"/>
          </p:nvPr>
        </p:nvSpPr>
        <p:spPr>
          <a:xfrm>
            <a:off x="412750" y="400050"/>
            <a:ext cx="6197600" cy="3486150"/>
          </a:xfrm>
        </p:spPr>
      </p:sp>
      <p:sp>
        <p:nvSpPr>
          <p:cNvPr id="20" name="Notes Placeholder 19"/>
          <p:cNvSpPr>
            <a:spLocks noGrp="1"/>
          </p:cNvSpPr>
          <p:nvPr>
            <p:ph type="body" idx="1"/>
          </p:nvPr>
        </p:nvSpPr>
        <p:spPr/>
        <p:txBody>
          <a:bodyPr>
            <a:norm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 Hamilton – VP &amp; Distinguished Engineer at Amazon Web Services</a:t>
            </a:r>
          </a:p>
          <a:p>
            <a:r>
              <a:rPr lang="en-US" dirty="0" smtClean="0"/>
              <a:t>Gave a presentation</a:t>
            </a:r>
            <a:r>
              <a:rPr lang="en-US" baseline="0" dirty="0" smtClean="0"/>
              <a:t> in 2009 making a case for networking with merchant silicon, open source protocol &amp; </a:t>
            </a:r>
            <a:r>
              <a:rPr lang="en-US" baseline="0" dirty="0" err="1" smtClean="0"/>
              <a:t>mgmt</a:t>
            </a:r>
            <a:r>
              <a:rPr lang="en-US" baseline="0" dirty="0" smtClean="0"/>
              <a:t> stack</a:t>
            </a:r>
            <a:endParaRPr lang="en-US" dirty="0" smtClean="0"/>
          </a:p>
          <a:p>
            <a:endParaRPr lang="en-US" dirty="0" smtClean="0"/>
          </a:p>
          <a:p>
            <a:r>
              <a:rPr lang="en-US" dirty="0" smtClean="0"/>
              <a:t>http://</a:t>
            </a:r>
            <a:r>
              <a:rPr lang="en-US" dirty="0" err="1" smtClean="0"/>
              <a:t>mvdirona.com</a:t>
            </a:r>
            <a:r>
              <a:rPr lang="en-US" dirty="0" smtClean="0"/>
              <a:t>/</a:t>
            </a:r>
            <a:r>
              <a:rPr lang="en-US" dirty="0" err="1" smtClean="0"/>
              <a:t>jrh</a:t>
            </a:r>
            <a:r>
              <a:rPr lang="en-US" dirty="0" smtClean="0"/>
              <a:t>/</a:t>
            </a:r>
            <a:r>
              <a:rPr lang="en-US" dirty="0" err="1" smtClean="0"/>
              <a:t>talksandpapers</a:t>
            </a:r>
            <a:r>
              <a:rPr lang="en-US" dirty="0" smtClean="0"/>
              <a:t>/jameshamilton_cleanslatecto2009.pdf</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B830435-7EB1-424F-926D-A0EF7BBD1671}" type="slidenum">
              <a:rPr lang="en-US" smtClean="0"/>
              <a:t>3</a:t>
            </a:fld>
            <a:endParaRPr lang="en-US"/>
          </a:p>
        </p:txBody>
      </p:sp>
    </p:spTree>
    <p:extLst>
      <p:ext uri="{BB962C8B-B14F-4D97-AF65-F5344CB8AC3E}">
        <p14:creationId xmlns:p14="http://schemas.microsoft.com/office/powerpoint/2010/main" val="1641374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72A4F24-DCDE-9A41-B28B-4EDC0C648508}" type="slidenum">
              <a:rPr lang="en-US" smtClean="0"/>
              <a:t>4</a:t>
            </a:fld>
            <a:endParaRPr lang="en-US"/>
          </a:p>
        </p:txBody>
      </p:sp>
    </p:spTree>
    <p:extLst>
      <p:ext uri="{BB962C8B-B14F-4D97-AF65-F5344CB8AC3E}">
        <p14:creationId xmlns:p14="http://schemas.microsoft.com/office/powerpoint/2010/main" val="132313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xfrm>
            <a:off x="330200" y="696913"/>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sz="1000" dirty="0" smtClean="0"/>
          </a:p>
        </p:txBody>
      </p:sp>
      <p:sp>
        <p:nvSpPr>
          <p:cNvPr id="4" name="Slide Number Placeholder 3"/>
          <p:cNvSpPr>
            <a:spLocks noGrp="1"/>
          </p:cNvSpPr>
          <p:nvPr>
            <p:ph type="sldNum" sz="quarter" idx="5"/>
          </p:nvPr>
        </p:nvSpPr>
        <p:spPr/>
        <p:txBody>
          <a:bodyPr/>
          <a:lstStyle/>
          <a:p>
            <a:pPr>
              <a:defRPr/>
            </a:pPr>
            <a:fld id="{34D85B79-A52D-4E9E-B445-9C953A8B7BB5}" type="slidenum">
              <a:rPr lang="en-US" smtClean="0">
                <a:solidFill>
                  <a:prstClr val="black"/>
                </a:solidFill>
              </a:rPr>
              <a:pPr>
                <a:defRPr/>
              </a:pPr>
              <a:t>5</a:t>
            </a:fld>
            <a:endParaRPr 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smtClean="0"/>
              <a:t>Randy</a:t>
            </a:r>
            <a:r>
              <a:rPr lang="en-US" sz="1200" baseline="0" dirty="0" smtClean="0"/>
              <a:t> Bias is founder of </a:t>
            </a:r>
            <a:r>
              <a:rPr lang="en-US" sz="1200" baseline="0" dirty="0" err="1" smtClean="0"/>
              <a:t>CloudScaling</a:t>
            </a:r>
            <a:r>
              <a:rPr lang="en-US" sz="1200" baseline="0" dirty="0" smtClean="0"/>
              <a:t>, Cloud Computing pioneer</a:t>
            </a:r>
          </a:p>
          <a:p>
            <a:pPr marL="0" indent="0">
              <a:buNone/>
            </a:pPr>
            <a:endParaRPr lang="en-US" sz="1200" baseline="0" dirty="0" smtClean="0"/>
          </a:p>
          <a:p>
            <a:pPr marL="0" indent="0">
              <a:buNone/>
            </a:pPr>
            <a:r>
              <a:rPr lang="en-US" sz="1200" baseline="0" dirty="0" smtClean="0"/>
              <a:t>Truman </a:t>
            </a:r>
            <a:r>
              <a:rPr lang="en-US" sz="1200" baseline="0" dirty="0" err="1" smtClean="0"/>
              <a:t>Boyes</a:t>
            </a:r>
            <a:r>
              <a:rPr lang="en-US" sz="1200" baseline="0" dirty="0" smtClean="0"/>
              <a:t> is in R&amp;D and Bloomberg</a:t>
            </a:r>
            <a:endParaRPr lang="en-US" sz="1200" dirty="0" smtClean="0"/>
          </a:p>
        </p:txBody>
      </p:sp>
      <p:sp>
        <p:nvSpPr>
          <p:cNvPr id="4" name="Slide Number Placeholder 3"/>
          <p:cNvSpPr>
            <a:spLocks noGrp="1"/>
          </p:cNvSpPr>
          <p:nvPr>
            <p:ph type="sldNum" sz="quarter" idx="10"/>
          </p:nvPr>
        </p:nvSpPr>
        <p:spPr/>
        <p:txBody>
          <a:bodyPr/>
          <a:lstStyle/>
          <a:p>
            <a:fld id="{FB830435-7EB1-424F-926D-A0EF7BBD1671}" type="slidenum">
              <a:rPr lang="en-US" smtClean="0"/>
              <a:t>7</a:t>
            </a:fld>
            <a:endParaRPr lang="en-US"/>
          </a:p>
        </p:txBody>
      </p:sp>
    </p:spTree>
    <p:extLst>
      <p:ext uri="{BB962C8B-B14F-4D97-AF65-F5344CB8AC3E}">
        <p14:creationId xmlns:p14="http://schemas.microsoft.com/office/powerpoint/2010/main" val="3500166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smtClean="0"/>
          </a:p>
        </p:txBody>
      </p:sp>
      <p:sp>
        <p:nvSpPr>
          <p:cNvPr id="4" name="Slide Number Placeholder 3"/>
          <p:cNvSpPr>
            <a:spLocks noGrp="1"/>
          </p:cNvSpPr>
          <p:nvPr>
            <p:ph type="sldNum" sz="quarter" idx="10"/>
          </p:nvPr>
        </p:nvSpPr>
        <p:spPr/>
        <p:txBody>
          <a:bodyPr/>
          <a:lstStyle/>
          <a:p>
            <a:fld id="{FB830435-7EB1-424F-926D-A0EF7BBD1671}" type="slidenum">
              <a:rPr lang="en-US" smtClean="0"/>
              <a:t>8</a:t>
            </a:fld>
            <a:endParaRPr lang="en-US"/>
          </a:p>
        </p:txBody>
      </p:sp>
    </p:spTree>
    <p:extLst>
      <p:ext uri="{BB962C8B-B14F-4D97-AF65-F5344CB8AC3E}">
        <p14:creationId xmlns:p14="http://schemas.microsoft.com/office/powerpoint/2010/main" val="3500166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B830435-7EB1-424F-926D-A0EF7BBD1671}" type="slidenum">
              <a:rPr lang="en-US" smtClean="0"/>
              <a:t>10</a:t>
            </a:fld>
            <a:endParaRPr lang="en-US"/>
          </a:p>
        </p:txBody>
      </p:sp>
    </p:spTree>
    <p:extLst>
      <p:ext uri="{BB962C8B-B14F-4D97-AF65-F5344CB8AC3E}">
        <p14:creationId xmlns:p14="http://schemas.microsoft.com/office/powerpoint/2010/main" val="3376967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note: the controller itself isn't what's important, it's the applications that sit above the controller that are interesting.</a:t>
            </a:r>
          </a:p>
          <a:p>
            <a:endParaRPr lang="en-US" dirty="0"/>
          </a:p>
        </p:txBody>
      </p:sp>
      <p:sp>
        <p:nvSpPr>
          <p:cNvPr id="4" name="Slide Number Placeholder 3"/>
          <p:cNvSpPr>
            <a:spLocks noGrp="1"/>
          </p:cNvSpPr>
          <p:nvPr>
            <p:ph type="sldNum" sz="quarter" idx="10"/>
          </p:nvPr>
        </p:nvSpPr>
        <p:spPr/>
        <p:txBody>
          <a:bodyPr/>
          <a:lstStyle/>
          <a:p>
            <a:fld id="{B72A4F24-DCDE-9A41-B28B-4EDC0C648508}" type="slidenum">
              <a:rPr lang="en-US" smtClean="0"/>
              <a:t>12</a:t>
            </a:fld>
            <a:endParaRPr lang="en-US"/>
          </a:p>
        </p:txBody>
      </p:sp>
    </p:spTree>
    <p:extLst>
      <p:ext uri="{BB962C8B-B14F-4D97-AF65-F5344CB8AC3E}">
        <p14:creationId xmlns:p14="http://schemas.microsoft.com/office/powerpoint/2010/main" val="3913769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Rectangle 20"/>
          <p:cNvSpPr>
            <a:spLocks noChangeArrowheads="1"/>
          </p:cNvSpPr>
          <p:nvPr userDrawn="1"/>
        </p:nvSpPr>
        <p:spPr bwMode="gray">
          <a:xfrm>
            <a:off x="0" y="-1588"/>
            <a:ext cx="2287588" cy="3078163"/>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pic>
        <p:nvPicPr>
          <p:cNvPr id="6" name="Picture 3" descr="C:\Users\jheuser\Desktop\VyattaPowerPoint\Vyatta-Logos\Vyatta-1c-white 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2425" y="331788"/>
            <a:ext cx="1622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itle 34"/>
          <p:cNvSpPr>
            <a:spLocks noGrp="1"/>
          </p:cNvSpPr>
          <p:nvPr>
            <p:ph type="title"/>
          </p:nvPr>
        </p:nvSpPr>
        <p:spPr>
          <a:xfrm>
            <a:off x="2401330" y="2722543"/>
            <a:ext cx="5230813" cy="480131"/>
          </a:xfrm>
        </p:spPr>
        <p:txBody>
          <a:bodyPr rtlCol="0"/>
          <a:lstStyle>
            <a:lvl1pPr>
              <a:lnSpc>
                <a:spcPct val="95000"/>
              </a:lnSpc>
              <a:defRPr kumimoji="0" lang="en-US" sz="2800" b="0" i="0" u="none" strike="noStrike" kern="1200" cap="all" spc="0" normalizeH="0" baseline="0" noProof="0" dirty="0">
                <a:ln>
                  <a:noFill/>
                </a:ln>
                <a:solidFill>
                  <a:schemeClr val="bg2"/>
                </a:solidFill>
                <a:effectLst/>
                <a:uLnTx/>
                <a:uFillTx/>
                <a:latin typeface="+mj-lt"/>
                <a:ea typeface="+mj-ea"/>
                <a:cs typeface="+mj-cs"/>
              </a:defRPr>
            </a:lvl1pPr>
          </a:lstStyle>
          <a:p>
            <a:pPr lvl="0"/>
            <a:r>
              <a:rPr lang="en-US" smtClean="0"/>
              <a:t>Click to edit Master title style</a:t>
            </a:r>
            <a:endParaRPr lang="en-US" dirty="0"/>
          </a:p>
        </p:txBody>
      </p:sp>
      <p:sp>
        <p:nvSpPr>
          <p:cNvPr id="38" name="Text Placeholder 2"/>
          <p:cNvSpPr>
            <a:spLocks noGrp="1"/>
          </p:cNvSpPr>
          <p:nvPr>
            <p:ph type="body" idx="1"/>
          </p:nvPr>
        </p:nvSpPr>
        <p:spPr>
          <a:xfrm>
            <a:off x="2401330" y="3266676"/>
            <a:ext cx="5230813" cy="323165"/>
          </a:xfrm>
        </p:spPr>
        <p:txBody>
          <a:bodyPr/>
          <a:lstStyle>
            <a:lvl1pPr marL="0" indent="0" algn="l" defTabSz="914400" rtl="0" eaLnBrk="1" latinLnBrk="0" hangingPunct="1">
              <a:lnSpc>
                <a:spcPct val="95000"/>
              </a:lnSpc>
              <a:spcBef>
                <a:spcPts val="1200"/>
              </a:spcBef>
              <a:buFont typeface="Arial" pitchFamily="34" charset="0"/>
              <a:buNone/>
              <a:defRPr sz="200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Footer Placeholder 5"/>
          <p:cNvSpPr>
            <a:spLocks noGrp="1"/>
          </p:cNvSpPr>
          <p:nvPr>
            <p:ph type="ftr" sz="quarter" idx="10"/>
          </p:nvPr>
        </p:nvSpPr>
        <p:spPr>
          <a:xfrm>
            <a:off x="2517775" y="4987925"/>
            <a:ext cx="3989388" cy="103188"/>
          </a:xfrm>
        </p:spPr>
        <p:txBody>
          <a:bodyPr/>
          <a:lstStyle>
            <a:lvl1pPr>
              <a:defRPr/>
            </a:lvl1pPr>
          </a:lstStyle>
          <a:p>
            <a:r>
              <a:rPr lang="en-US" smtClean="0"/>
              <a:t>© 2013 Brocade Communications Systems, Inc. CONFIDENTIAL—For Internal Use Only</a:t>
            </a:r>
            <a:endParaRPr lang="en-US" dirty="0"/>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3143250"/>
            <a:ext cx="228600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0734150"/>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 and Subhead Only">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0" y="0"/>
            <a:ext cx="136525" cy="5076825"/>
            <a:chOff x="2" y="-1"/>
            <a:chExt cx="136523" cy="5076827"/>
          </a:xfrm>
        </p:grpSpPr>
        <p:sp>
          <p:nvSpPr>
            <p:cNvPr id="5" name="Rectangle 7"/>
            <p:cNvSpPr>
              <a:spLocks noChangeArrowheads="1"/>
            </p:cNvSpPr>
            <p:nvPr userDrawn="1"/>
          </p:nvSpPr>
          <p:spPr bwMode="gray">
            <a:xfrm>
              <a:off x="2" y="-1"/>
              <a:ext cx="136523" cy="1135064"/>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6"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pic>
        <p:nvPicPr>
          <p:cNvPr id="7"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title"/>
          </p:nvPr>
        </p:nvSpPr>
        <p:spPr>
          <a:xfrm>
            <a:off x="241429" y="458390"/>
            <a:ext cx="8208875" cy="472437"/>
          </a:xfrm>
        </p:spPr>
        <p:txBody>
          <a:bodyPr/>
          <a:lstStyle>
            <a:lvl1pPr>
              <a:lnSpc>
                <a:spcPct val="95000"/>
              </a:lnSpc>
              <a:defRPr sz="2600" cap="none" baseline="0">
                <a:solidFill>
                  <a:schemeClr val="bg2"/>
                </a:solidFill>
              </a:defRPr>
            </a:lvl1pPr>
          </a:lstStyle>
          <a:p>
            <a:r>
              <a:rPr lang="en-US" smtClean="0"/>
              <a:t>Click to edit Master title style</a:t>
            </a:r>
            <a:endParaRPr lang="en-US" dirty="0"/>
          </a:p>
        </p:txBody>
      </p:sp>
      <p:sp>
        <p:nvSpPr>
          <p:cNvPr id="16" name="Text Placeholder 2"/>
          <p:cNvSpPr>
            <a:spLocks noGrp="1"/>
          </p:cNvSpPr>
          <p:nvPr>
            <p:ph type="body" idx="10"/>
          </p:nvPr>
        </p:nvSpPr>
        <p:spPr>
          <a:xfrm>
            <a:off x="240281" y="853798"/>
            <a:ext cx="8206105" cy="384721"/>
          </a:xfrm>
        </p:spPr>
        <p:txBody>
          <a:bodyPr/>
          <a:lstStyle>
            <a:lvl1pPr marL="0" indent="0">
              <a:buNone/>
              <a:defRPr sz="200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Date Placeholder 4"/>
          <p:cNvSpPr>
            <a:spLocks noGrp="1"/>
          </p:cNvSpPr>
          <p:nvPr>
            <p:ph type="dt" sz="half" idx="11"/>
          </p:nvPr>
        </p:nvSpPr>
        <p:spPr/>
        <p:txBody>
          <a:bodyPr/>
          <a:lstStyle>
            <a:lvl1pPr>
              <a:defRPr/>
            </a:lvl1pPr>
          </a:lstStyle>
          <a:p>
            <a:fld id="{3AC31A5D-88C3-4D0F-90F0-8FD1A83B1D0F}" type="datetime1">
              <a:rPr lang="en-US" smtClean="0"/>
              <a:t>2/28/2013</a:t>
            </a:fld>
            <a:endParaRPr lang="en-US" dirty="0"/>
          </a:p>
        </p:txBody>
      </p:sp>
      <p:sp>
        <p:nvSpPr>
          <p:cNvPr id="9" name="Footer Placeholder 5"/>
          <p:cNvSpPr>
            <a:spLocks noGrp="1"/>
          </p:cNvSpPr>
          <p:nvPr>
            <p:ph type="ftr" sz="quarter" idx="12"/>
          </p:nvPr>
        </p:nvSpPr>
        <p:spPr/>
        <p:txBody>
          <a:bodyPr/>
          <a:lstStyle>
            <a:lvl1pPr>
              <a:defRPr/>
            </a:lvl1pPr>
          </a:lstStyle>
          <a:p>
            <a:r>
              <a:rPr lang="en-US" smtClean="0"/>
              <a:t>© 2013 Brocade Communications Systems, Inc. CONFIDENTIAL—For Internal Use Only</a:t>
            </a:r>
            <a:endParaRPr lang="en-US" dirty="0"/>
          </a:p>
        </p:txBody>
      </p:sp>
      <p:sp>
        <p:nvSpPr>
          <p:cNvPr id="10" name="Slide Number Placeholder 6"/>
          <p:cNvSpPr>
            <a:spLocks noGrp="1"/>
          </p:cNvSpPr>
          <p:nvPr>
            <p:ph type="sldNum" sz="quarter" idx="13"/>
          </p:nvPr>
        </p:nvSpPr>
        <p:spPr/>
        <p:txBody>
          <a:bodyPr/>
          <a:lstStyle>
            <a:lvl1pPr>
              <a:defRPr/>
            </a:lvl1pPr>
          </a:lstStyle>
          <a:p>
            <a:fld id="{0B3CD718-DC22-49C0-8BA5-7CA109C17832}" type="slidenum">
              <a:rPr lang="en-US"/>
              <a:pPr/>
              <a:t>‹#›</a:t>
            </a:fld>
            <a:endParaRPr lang="en-US" dirty="0"/>
          </a:p>
        </p:txBody>
      </p:sp>
    </p:spTree>
    <p:extLst>
      <p:ext uri="{BB962C8B-B14F-4D97-AF65-F5344CB8AC3E}">
        <p14:creationId xmlns:p14="http://schemas.microsoft.com/office/powerpoint/2010/main" val="96485738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 and Subhead Only">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0" y="0"/>
            <a:ext cx="136525" cy="5076825"/>
            <a:chOff x="2" y="-1"/>
            <a:chExt cx="136523" cy="5076827"/>
          </a:xfrm>
        </p:grpSpPr>
        <p:sp>
          <p:nvSpPr>
            <p:cNvPr id="5" name="Rectangle 7"/>
            <p:cNvSpPr>
              <a:spLocks noChangeArrowheads="1"/>
            </p:cNvSpPr>
            <p:nvPr userDrawn="1"/>
          </p:nvSpPr>
          <p:spPr bwMode="gray">
            <a:xfrm>
              <a:off x="2" y="-1"/>
              <a:ext cx="136523" cy="1135064"/>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6"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pic>
        <p:nvPicPr>
          <p:cNvPr id="7"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title"/>
          </p:nvPr>
        </p:nvSpPr>
        <p:spPr>
          <a:xfrm>
            <a:off x="241429" y="458390"/>
            <a:ext cx="8208875" cy="472437"/>
          </a:xfrm>
        </p:spPr>
        <p:txBody>
          <a:bodyPr/>
          <a:lstStyle>
            <a:lvl1pPr>
              <a:lnSpc>
                <a:spcPct val="95000"/>
              </a:lnSpc>
              <a:defRPr sz="2600" cap="none" baseline="0">
                <a:solidFill>
                  <a:schemeClr val="bg2"/>
                </a:solidFill>
              </a:defRPr>
            </a:lvl1pPr>
          </a:lstStyle>
          <a:p>
            <a:r>
              <a:rPr lang="en-US" smtClean="0"/>
              <a:t>Click to edit Master title style</a:t>
            </a:r>
            <a:endParaRPr lang="en-US" dirty="0"/>
          </a:p>
        </p:txBody>
      </p:sp>
      <p:sp>
        <p:nvSpPr>
          <p:cNvPr id="8" name="Date Placeholder 4"/>
          <p:cNvSpPr>
            <a:spLocks noGrp="1"/>
          </p:cNvSpPr>
          <p:nvPr>
            <p:ph type="dt" sz="half" idx="11"/>
          </p:nvPr>
        </p:nvSpPr>
        <p:spPr/>
        <p:txBody>
          <a:bodyPr/>
          <a:lstStyle>
            <a:lvl1pPr>
              <a:defRPr/>
            </a:lvl1pPr>
          </a:lstStyle>
          <a:p>
            <a:fld id="{C8CEA901-5781-44EE-A053-743AE540B0C7}" type="datetime1">
              <a:rPr lang="en-US" smtClean="0"/>
              <a:t>2/28/2013</a:t>
            </a:fld>
            <a:endParaRPr lang="en-US" dirty="0"/>
          </a:p>
        </p:txBody>
      </p:sp>
      <p:sp>
        <p:nvSpPr>
          <p:cNvPr id="9" name="Footer Placeholder 5"/>
          <p:cNvSpPr>
            <a:spLocks noGrp="1"/>
          </p:cNvSpPr>
          <p:nvPr>
            <p:ph type="ftr" sz="quarter" idx="12"/>
          </p:nvPr>
        </p:nvSpPr>
        <p:spPr/>
        <p:txBody>
          <a:bodyPr/>
          <a:lstStyle>
            <a:lvl1pPr>
              <a:defRPr/>
            </a:lvl1pPr>
          </a:lstStyle>
          <a:p>
            <a:r>
              <a:rPr lang="en-US" smtClean="0"/>
              <a:t>© 2013 Brocade Communications Systems, Inc. CONFIDENTIAL—For Internal Use Only</a:t>
            </a:r>
            <a:endParaRPr lang="en-US" dirty="0"/>
          </a:p>
        </p:txBody>
      </p:sp>
      <p:sp>
        <p:nvSpPr>
          <p:cNvPr id="10" name="Slide Number Placeholder 6"/>
          <p:cNvSpPr>
            <a:spLocks noGrp="1"/>
          </p:cNvSpPr>
          <p:nvPr>
            <p:ph type="sldNum" sz="quarter" idx="13"/>
          </p:nvPr>
        </p:nvSpPr>
        <p:spPr/>
        <p:txBody>
          <a:bodyPr/>
          <a:lstStyle>
            <a:lvl1pPr>
              <a:defRPr/>
            </a:lvl1pPr>
          </a:lstStyle>
          <a:p>
            <a:fld id="{0B3CD718-DC22-49C0-8BA5-7CA109C17832}" type="slidenum">
              <a:rPr lang="en-US"/>
              <a:pPr/>
              <a:t>‹#›</a:t>
            </a:fld>
            <a:endParaRPr lang="en-US" dirty="0"/>
          </a:p>
        </p:txBody>
      </p:sp>
    </p:spTree>
    <p:extLst>
      <p:ext uri="{BB962C8B-B14F-4D97-AF65-F5344CB8AC3E}">
        <p14:creationId xmlns:p14="http://schemas.microsoft.com/office/powerpoint/2010/main" val="188920171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2" name="Group 8"/>
          <p:cNvGrpSpPr>
            <a:grpSpLocks/>
          </p:cNvGrpSpPr>
          <p:nvPr userDrawn="1"/>
        </p:nvGrpSpPr>
        <p:grpSpPr bwMode="auto">
          <a:xfrm>
            <a:off x="0" y="0"/>
            <a:ext cx="136525" cy="5076825"/>
            <a:chOff x="2" y="-1"/>
            <a:chExt cx="136523" cy="5076827"/>
          </a:xfrm>
        </p:grpSpPr>
        <p:sp>
          <p:nvSpPr>
            <p:cNvPr id="3" name="Rectangle 7"/>
            <p:cNvSpPr>
              <a:spLocks noChangeArrowheads="1"/>
            </p:cNvSpPr>
            <p:nvPr userDrawn="1"/>
          </p:nvSpPr>
          <p:spPr bwMode="gray">
            <a:xfrm>
              <a:off x="2" y="-1"/>
              <a:ext cx="136523" cy="1135064"/>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4"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pic>
        <p:nvPicPr>
          <p:cNvPr id="5"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Date Placeholder 4"/>
          <p:cNvSpPr>
            <a:spLocks noGrp="1"/>
          </p:cNvSpPr>
          <p:nvPr>
            <p:ph type="dt" sz="half" idx="10"/>
          </p:nvPr>
        </p:nvSpPr>
        <p:spPr/>
        <p:txBody>
          <a:bodyPr/>
          <a:lstStyle>
            <a:lvl1pPr>
              <a:defRPr/>
            </a:lvl1pPr>
          </a:lstStyle>
          <a:p>
            <a:fld id="{92B6156D-5DCF-4C09-826B-A557D8F54D53}" type="datetime1">
              <a:rPr lang="en-US" smtClean="0"/>
              <a:t>2/28/2013</a:t>
            </a:fld>
            <a:endParaRPr lang="en-US" dirty="0"/>
          </a:p>
        </p:txBody>
      </p:sp>
      <p:sp>
        <p:nvSpPr>
          <p:cNvPr id="7" name="Footer Placeholder 5"/>
          <p:cNvSpPr>
            <a:spLocks noGrp="1"/>
          </p:cNvSpPr>
          <p:nvPr>
            <p:ph type="ftr" sz="quarter" idx="11"/>
          </p:nvPr>
        </p:nvSpPr>
        <p:spPr/>
        <p:txBody>
          <a:bodyPr/>
          <a:lstStyle>
            <a:lvl1pPr>
              <a:defRPr/>
            </a:lvl1pPr>
          </a:lstStyle>
          <a:p>
            <a:r>
              <a:rPr lang="en-US" smtClean="0"/>
              <a:t>© 2013 Brocade Communications Systems, Inc. CONFIDENTIAL—For Internal Use Only</a:t>
            </a:r>
            <a:endParaRPr lang="en-US" dirty="0"/>
          </a:p>
        </p:txBody>
      </p:sp>
      <p:sp>
        <p:nvSpPr>
          <p:cNvPr id="8" name="Slide Number Placeholder 6"/>
          <p:cNvSpPr>
            <a:spLocks noGrp="1"/>
          </p:cNvSpPr>
          <p:nvPr>
            <p:ph type="sldNum" sz="quarter" idx="12"/>
          </p:nvPr>
        </p:nvSpPr>
        <p:spPr/>
        <p:txBody>
          <a:bodyPr/>
          <a:lstStyle>
            <a:lvl1pPr>
              <a:defRPr/>
            </a:lvl1pPr>
          </a:lstStyle>
          <a:p>
            <a:fld id="{AF75801B-4D39-47AA-8E71-5A8545C958A9}" type="slidenum">
              <a:rPr lang="en-US"/>
              <a:pPr/>
              <a:t>‹#›</a:t>
            </a:fld>
            <a:endParaRPr lang="en-US" dirty="0"/>
          </a:p>
        </p:txBody>
      </p:sp>
    </p:spTree>
    <p:extLst>
      <p:ext uri="{BB962C8B-B14F-4D97-AF65-F5344CB8AC3E}">
        <p14:creationId xmlns:p14="http://schemas.microsoft.com/office/powerpoint/2010/main" val="1964770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ig Idea Slide">
    <p:spTree>
      <p:nvGrpSpPr>
        <p:cNvPr id="1" name=""/>
        <p:cNvGrpSpPr/>
        <p:nvPr/>
      </p:nvGrpSpPr>
      <p:grpSpPr>
        <a:xfrm>
          <a:off x="0" y="0"/>
          <a:ext cx="0" cy="0"/>
          <a:chOff x="0" y="0"/>
          <a:chExt cx="0" cy="0"/>
        </a:xfrm>
      </p:grpSpPr>
      <p:grpSp>
        <p:nvGrpSpPr>
          <p:cNvPr id="4" name="Group 8"/>
          <p:cNvGrpSpPr>
            <a:grpSpLocks/>
          </p:cNvGrpSpPr>
          <p:nvPr userDrawn="1"/>
        </p:nvGrpSpPr>
        <p:grpSpPr bwMode="auto">
          <a:xfrm>
            <a:off x="0" y="0"/>
            <a:ext cx="136525" cy="5076825"/>
            <a:chOff x="2" y="-1"/>
            <a:chExt cx="136523" cy="5076827"/>
          </a:xfrm>
        </p:grpSpPr>
        <p:sp>
          <p:nvSpPr>
            <p:cNvPr id="5" name="Rectangle 7"/>
            <p:cNvSpPr>
              <a:spLocks noChangeArrowheads="1"/>
            </p:cNvSpPr>
            <p:nvPr userDrawn="1"/>
          </p:nvSpPr>
          <p:spPr bwMode="gray">
            <a:xfrm>
              <a:off x="2" y="-1"/>
              <a:ext cx="136523" cy="1135064"/>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6"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pic>
        <p:nvPicPr>
          <p:cNvPr id="7"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342900" y="1380138"/>
            <a:ext cx="8164513" cy="1107996"/>
          </a:xfrm>
        </p:spPr>
        <p:txBody>
          <a:bodyPr anchor="ctr"/>
          <a:lstStyle>
            <a:lvl1pPr algn="ctr">
              <a:lnSpc>
                <a:spcPct val="90000"/>
              </a:lnSpc>
              <a:defRPr sz="7200" b="0" cap="all">
                <a:solidFill>
                  <a:schemeClr val="bg2"/>
                </a:solidFill>
              </a:defRPr>
            </a:lvl1pPr>
          </a:lstStyle>
          <a:p>
            <a:r>
              <a:rPr lang="en-US" smtClean="0"/>
              <a:t>Click to edit Master title style</a:t>
            </a:r>
            <a:endParaRPr lang="en-US" dirty="0"/>
          </a:p>
        </p:txBody>
      </p:sp>
      <p:sp>
        <p:nvSpPr>
          <p:cNvPr id="12" name="Text Placeholder 2"/>
          <p:cNvSpPr>
            <a:spLocks noGrp="1"/>
          </p:cNvSpPr>
          <p:nvPr>
            <p:ph type="body" idx="10"/>
          </p:nvPr>
        </p:nvSpPr>
        <p:spPr>
          <a:xfrm>
            <a:off x="342899" y="2729085"/>
            <a:ext cx="8164514" cy="443198"/>
          </a:xfrm>
        </p:spPr>
        <p:txBody>
          <a:bodyPr/>
          <a:lstStyle>
            <a:lvl1pPr marL="0" indent="0" algn="ctr">
              <a:buNone/>
              <a:defRPr sz="240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8" name="Date Placeholder 4"/>
          <p:cNvSpPr>
            <a:spLocks noGrp="1"/>
          </p:cNvSpPr>
          <p:nvPr>
            <p:ph type="dt" sz="half" idx="11"/>
          </p:nvPr>
        </p:nvSpPr>
        <p:spPr/>
        <p:txBody>
          <a:bodyPr/>
          <a:lstStyle>
            <a:lvl1pPr>
              <a:defRPr/>
            </a:lvl1pPr>
          </a:lstStyle>
          <a:p>
            <a:fld id="{27FB035F-CFBC-43CA-A44D-0E45177DF559}" type="datetime1">
              <a:rPr lang="en-US" smtClean="0"/>
              <a:t>2/28/2013</a:t>
            </a:fld>
            <a:endParaRPr lang="en-US" dirty="0"/>
          </a:p>
        </p:txBody>
      </p:sp>
      <p:sp>
        <p:nvSpPr>
          <p:cNvPr id="10" name="Footer Placeholder 5"/>
          <p:cNvSpPr>
            <a:spLocks noGrp="1"/>
          </p:cNvSpPr>
          <p:nvPr>
            <p:ph type="ftr" sz="quarter" idx="12"/>
          </p:nvPr>
        </p:nvSpPr>
        <p:spPr/>
        <p:txBody>
          <a:bodyPr/>
          <a:lstStyle>
            <a:lvl1pPr>
              <a:defRPr/>
            </a:lvl1pPr>
          </a:lstStyle>
          <a:p>
            <a:r>
              <a:rPr lang="en-US" smtClean="0"/>
              <a:t>© 2013 Brocade Communications Systems, Inc. CONFIDENTIAL—For Internal Use Only</a:t>
            </a:r>
            <a:endParaRPr lang="en-US" dirty="0"/>
          </a:p>
        </p:txBody>
      </p:sp>
      <p:sp>
        <p:nvSpPr>
          <p:cNvPr id="11" name="Slide Number Placeholder 6"/>
          <p:cNvSpPr>
            <a:spLocks noGrp="1"/>
          </p:cNvSpPr>
          <p:nvPr>
            <p:ph type="sldNum" sz="quarter" idx="13"/>
          </p:nvPr>
        </p:nvSpPr>
        <p:spPr/>
        <p:txBody>
          <a:bodyPr/>
          <a:lstStyle>
            <a:lvl1pPr>
              <a:defRPr/>
            </a:lvl1pPr>
          </a:lstStyle>
          <a:p>
            <a:fld id="{3F02927F-61EA-4743-A0B1-A2E8A536E009}" type="slidenum">
              <a:rPr lang="en-US"/>
              <a:pPr/>
              <a:t>‹#›</a:t>
            </a:fld>
            <a:endParaRPr lang="en-US" dirty="0"/>
          </a:p>
        </p:txBody>
      </p:sp>
    </p:spTree>
    <p:extLst>
      <p:ext uri="{BB962C8B-B14F-4D97-AF65-F5344CB8AC3E}">
        <p14:creationId xmlns:p14="http://schemas.microsoft.com/office/powerpoint/2010/main" val="418442655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Heading Only">
    <p:spTree>
      <p:nvGrpSpPr>
        <p:cNvPr id="1" name=""/>
        <p:cNvGrpSpPr/>
        <p:nvPr/>
      </p:nvGrpSpPr>
      <p:grpSpPr>
        <a:xfrm>
          <a:off x="0" y="0"/>
          <a:ext cx="0" cy="0"/>
          <a:chOff x="0" y="0"/>
          <a:chExt cx="0" cy="0"/>
        </a:xfrm>
      </p:grpSpPr>
      <p:sp>
        <p:nvSpPr>
          <p:cNvPr id="29" name="Rectangle 2"/>
          <p:cNvSpPr>
            <a:spLocks noGrp="1"/>
          </p:cNvSpPr>
          <p:nvPr>
            <p:ph type="title"/>
          </p:nvPr>
        </p:nvSpPr>
        <p:spPr/>
        <p:txBody>
          <a:bodyPr/>
          <a:lstStyle>
            <a:lvl1pPr>
              <a:defRPr>
                <a:latin typeface="Arial" pitchFamily="34" charset="0"/>
                <a:cs typeface="Arial" pitchFamily="34" charset="0"/>
              </a:defRPr>
            </a:lvl1pPr>
          </a:lstStyle>
          <a:p>
            <a:r>
              <a:rPr lang="en-US" smtClean="0"/>
              <a:t>Click to edit Master title style</a:t>
            </a:r>
            <a:endParaRPr/>
          </a:p>
        </p:txBody>
      </p:sp>
      <p:sp>
        <p:nvSpPr>
          <p:cNvPr id="19" name="Rectangle 8"/>
          <p:cNvSpPr>
            <a:spLocks noGrp="1"/>
          </p:cNvSpPr>
          <p:nvPr>
            <p:ph type="body" sz="quarter" idx="13"/>
          </p:nvPr>
        </p:nvSpPr>
        <p:spPr>
          <a:xfrm>
            <a:off x="304800" y="285750"/>
            <a:ext cx="8077200" cy="400050"/>
          </a:xfrm>
          <a:solidFill>
            <a:schemeClr val="tx1">
              <a:lumMod val="75000"/>
              <a:lumOff val="25000"/>
            </a:schemeClr>
          </a:solidFill>
        </p:spPr>
        <p:txBody>
          <a:bodyPr anchor="ctr">
            <a:normAutofit/>
          </a:bodyPr>
          <a:lstStyle>
            <a:lvl1pPr>
              <a:defRPr lang="en-US" sz="2000" b="0" baseline="0" dirty="0">
                <a:solidFill>
                  <a:schemeClr val="bg1"/>
                </a:solidFill>
                <a:latin typeface="Arial" pitchFamily="34" charset="0"/>
                <a:ea typeface="+mn-ea"/>
                <a:cs typeface="Arial" pitchFamily="34" charset="0"/>
              </a:defRPr>
            </a:lvl1pPr>
          </a:lstStyle>
          <a:p>
            <a:pPr lvl="0"/>
            <a:r>
              <a:rPr lang="en-US" smtClean="0"/>
              <a:t>Click to edit Master text styles</a:t>
            </a:r>
          </a:p>
        </p:txBody>
      </p:sp>
      <p:sp>
        <p:nvSpPr>
          <p:cNvPr id="4" name="Rectangle 4"/>
          <p:cNvSpPr>
            <a:spLocks noGrp="1"/>
          </p:cNvSpPr>
          <p:nvPr>
            <p:ph type="dt" sz="half" idx="14"/>
          </p:nvPr>
        </p:nvSpPr>
        <p:spPr>
          <a:xfrm>
            <a:off x="6400800" y="114300"/>
            <a:ext cx="1981200" cy="114300"/>
          </a:xfrm>
          <a:prstGeom prst="rect">
            <a:avLst/>
          </a:prstGeom>
        </p:spPr>
        <p:txBody>
          <a:bodyPr/>
          <a:lstStyle>
            <a:lvl1pPr>
              <a:defRPr/>
            </a:lvl1pPr>
          </a:lstStyle>
          <a:p>
            <a:pPr>
              <a:defRPr/>
            </a:pPr>
            <a:fld id="{6D54A937-5097-4A8B-A77A-95BFB9C0C82A}" type="datetime1">
              <a:rPr lang="en-US" smtClean="0"/>
              <a:t>2/28/2013</a:t>
            </a:fld>
            <a:endParaRPr lang="en-US" dirty="0"/>
          </a:p>
        </p:txBody>
      </p:sp>
      <p:sp>
        <p:nvSpPr>
          <p:cNvPr id="5" name="Rectangle 6"/>
          <p:cNvSpPr>
            <a:spLocks noGrp="1"/>
          </p:cNvSpPr>
          <p:nvPr>
            <p:ph type="sldNum" sz="quarter" idx="15"/>
          </p:nvPr>
        </p:nvSpPr>
        <p:spPr>
          <a:xfrm>
            <a:off x="8610600" y="4857750"/>
            <a:ext cx="533400" cy="228600"/>
          </a:xfrm>
          <a:prstGeom prst="rect">
            <a:avLst/>
          </a:prstGeom>
        </p:spPr>
        <p:txBody>
          <a:bodyPr/>
          <a:lstStyle>
            <a:lvl1pPr>
              <a:defRPr/>
            </a:lvl1pPr>
          </a:lstStyle>
          <a:p>
            <a:pPr>
              <a:defRPr/>
            </a:pPr>
            <a:fld id="{18C3F87F-2D52-4935-99C6-D3965065B7F5}" type="slidenum">
              <a:rPr lang="en-US"/>
              <a:pPr>
                <a:defRPr/>
              </a:pPr>
              <a:t>‹#›</a:t>
            </a:fld>
            <a:endParaRPr lang="en-US" dirty="0"/>
          </a:p>
        </p:txBody>
      </p:sp>
      <p:sp>
        <p:nvSpPr>
          <p:cNvPr id="6" name="Rectangle 12"/>
          <p:cNvSpPr>
            <a:spLocks noGrp="1"/>
          </p:cNvSpPr>
          <p:nvPr>
            <p:ph type="ftr" sz="quarter" idx="16"/>
          </p:nvPr>
        </p:nvSpPr>
        <p:spPr>
          <a:xfrm>
            <a:off x="3276600" y="4857752"/>
            <a:ext cx="4267200" cy="230981"/>
          </a:xfrm>
          <a:prstGeom prst="rect">
            <a:avLst/>
          </a:prstGeom>
        </p:spPr>
        <p:txBody>
          <a:bodyPr/>
          <a:lstStyle>
            <a:lvl1pPr>
              <a:defRPr/>
            </a:lvl1pPr>
          </a:lstStyle>
          <a:p>
            <a:pPr>
              <a:defRPr/>
            </a:pPr>
            <a:r>
              <a:rPr lang="en-US" smtClean="0"/>
              <a:t>© 2013 Brocade Communications Systems, Inc. CONFIDENTIAL—For Internal Use Only</a:t>
            </a:r>
            <a:endParaRPr lang="en-US" dirty="0"/>
          </a:p>
        </p:txBody>
      </p:sp>
    </p:spTree>
    <p:extLst>
      <p:ext uri="{BB962C8B-B14F-4D97-AF65-F5344CB8AC3E}">
        <p14:creationId xmlns:p14="http://schemas.microsoft.com/office/powerpoint/2010/main" val="3074056731"/>
      </p:ext>
    </p:extLst>
  </p:cSld>
  <p:clrMapOvr>
    <a:masterClrMapping/>
  </p:clrMapOvr>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42888"/>
            <a:ext cx="8382000" cy="49978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85850"/>
            <a:ext cx="8382000" cy="14801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91616167"/>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asic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quarter" idx="10"/>
          </p:nvPr>
        </p:nvSpPr>
        <p:spPr>
          <a:xfrm>
            <a:off x="457200" y="942395"/>
            <a:ext cx="8358188" cy="3819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6702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No Background Pattern">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57203" y="431341"/>
            <a:ext cx="5988227" cy="206684"/>
          </a:xfrm>
        </p:spPr>
        <p:txBody>
          <a:bodyPr/>
          <a:lstStyle/>
          <a:p>
            <a:r>
              <a:rPr lang="en-US" smtClean="0"/>
              <a:t>Click to edit Master title style</a:t>
            </a:r>
            <a:endParaRPr lang="en-US" dirty="0"/>
          </a:p>
        </p:txBody>
      </p:sp>
      <p:sp>
        <p:nvSpPr>
          <p:cNvPr id="6" name="Content Placeholder 3"/>
          <p:cNvSpPr>
            <a:spLocks noGrp="1"/>
          </p:cNvSpPr>
          <p:nvPr>
            <p:ph sz="quarter" idx="10"/>
          </p:nvPr>
        </p:nvSpPr>
        <p:spPr>
          <a:xfrm>
            <a:off x="457200" y="942395"/>
            <a:ext cx="8358188" cy="3819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82406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16" y="324161"/>
            <a:ext cx="8580923" cy="628650"/>
          </a:xfrm>
        </p:spPr>
        <p:txBody>
          <a:bodyPr/>
          <a:lstStyle>
            <a:lvl1pPr algn="l" defTabSz="685891" rtl="0" eaLnBrk="1" latinLnBrk="0" hangingPunct="1">
              <a:lnSpc>
                <a:spcPct val="80000"/>
              </a:lnSpc>
              <a:spcBef>
                <a:spcPct val="0"/>
              </a:spcBef>
              <a:buNone/>
              <a:defRPr lang="en-US" sz="2700" b="0" kern="1200" spc="-75"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smtClean="0"/>
              <a:t>Click to edit Master title style</a:t>
            </a:r>
            <a:endParaRPr lang="en-US" dirty="0"/>
          </a:p>
        </p:txBody>
      </p:sp>
      <p:sp>
        <p:nvSpPr>
          <p:cNvPr id="4" name="Text Placeholder 3"/>
          <p:cNvSpPr>
            <a:spLocks noGrp="1"/>
          </p:cNvSpPr>
          <p:nvPr>
            <p:ph type="body" sz="quarter" idx="10"/>
          </p:nvPr>
        </p:nvSpPr>
        <p:spPr>
          <a:xfrm>
            <a:off x="233232" y="1008126"/>
            <a:ext cx="8570912" cy="3723894"/>
          </a:xfrm>
        </p:spPr>
        <p:txBody>
          <a:bodyPr>
            <a:noAutofit/>
          </a:bodyPr>
          <a:lstStyle>
            <a:lvl1pPr>
              <a:lnSpc>
                <a:spcPct val="95000"/>
              </a:lnSpc>
              <a:spcBef>
                <a:spcPts val="1110"/>
              </a:spcBef>
              <a:defRPr sz="1700">
                <a:solidFill>
                  <a:srgbClr val="435153"/>
                </a:solidFill>
                <a:latin typeface="+mj-lt"/>
              </a:defRPr>
            </a:lvl1pPr>
            <a:lvl2pPr>
              <a:lnSpc>
                <a:spcPct val="95000"/>
              </a:lnSpc>
              <a:spcBef>
                <a:spcPts val="45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2376757"/>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DBD17A-4117-4E04-884B-D9D2926FCBDB}" type="datetime1">
              <a:rPr lang="en-US" smtClean="0"/>
              <a:t>2/28/2013</a:t>
            </a:fld>
            <a:endParaRPr lang="en-US"/>
          </a:p>
        </p:txBody>
      </p:sp>
      <p:sp>
        <p:nvSpPr>
          <p:cNvPr id="5" name="Footer Placeholder 4"/>
          <p:cNvSpPr>
            <a:spLocks noGrp="1"/>
          </p:cNvSpPr>
          <p:nvPr>
            <p:ph type="ftr" sz="quarter" idx="11"/>
          </p:nvPr>
        </p:nvSpPr>
        <p:spPr/>
        <p:txBody>
          <a:bodyPr/>
          <a:lstStyle/>
          <a:p>
            <a:r>
              <a:rPr lang="en-US" smtClean="0"/>
              <a:t>© 2013 Brocade Communications Systems, Inc. CONFIDENTIAL—For Internal Use Only</a:t>
            </a:r>
            <a:endParaRPr lang="en-US"/>
          </a:p>
        </p:txBody>
      </p:sp>
      <p:sp>
        <p:nvSpPr>
          <p:cNvPr id="6" name="Slide Number Placeholder 5"/>
          <p:cNvSpPr>
            <a:spLocks noGrp="1"/>
          </p:cNvSpPr>
          <p:nvPr>
            <p:ph type="sldNum" sz="quarter" idx="12"/>
          </p:nvPr>
        </p:nvSpPr>
        <p:spPr/>
        <p:txBody>
          <a:bodyPr/>
          <a:lstStyle/>
          <a:p>
            <a:fld id="{AB52AEF9-90EE-E74F-9846-F5A8B63713BB}" type="slidenum">
              <a:rPr lang="en-US" smtClean="0"/>
              <a:t>‹#›</a:t>
            </a:fld>
            <a:endParaRPr lang="en-US"/>
          </a:p>
        </p:txBody>
      </p:sp>
    </p:spTree>
    <p:extLst>
      <p:ext uri="{BB962C8B-B14F-4D97-AF65-F5344CB8AC3E}">
        <p14:creationId xmlns:p14="http://schemas.microsoft.com/office/powerpoint/2010/main" val="3839735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5" name="Rectangle 20"/>
          <p:cNvSpPr>
            <a:spLocks noChangeArrowheads="1"/>
          </p:cNvSpPr>
          <p:nvPr userDrawn="1"/>
        </p:nvSpPr>
        <p:spPr bwMode="gray">
          <a:xfrm flipH="1">
            <a:off x="8507413" y="2195513"/>
            <a:ext cx="636587" cy="2457450"/>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pic>
        <p:nvPicPr>
          <p:cNvPr id="6"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250031" y="1258331"/>
            <a:ext cx="8200232" cy="472437"/>
          </a:xfrm>
        </p:spPr>
        <p:txBody>
          <a:bodyPr/>
          <a:lstStyle>
            <a:lvl1pPr>
              <a:lnSpc>
                <a:spcPct val="95000"/>
              </a:lnSpc>
              <a:defRPr sz="2600">
                <a:solidFill>
                  <a:schemeClr val="bg2"/>
                </a:solidFill>
              </a:defRPr>
            </a:lvl1pPr>
          </a:lstStyle>
          <a:p>
            <a:r>
              <a:rPr lang="en-US" smtClean="0"/>
              <a:t>Click to edit Master title style</a:t>
            </a:r>
            <a:endParaRPr lang="en-US" dirty="0"/>
          </a:p>
        </p:txBody>
      </p:sp>
      <p:sp>
        <p:nvSpPr>
          <p:cNvPr id="10" name="Picture Placeholder 9"/>
          <p:cNvSpPr>
            <a:spLocks noGrp="1"/>
          </p:cNvSpPr>
          <p:nvPr>
            <p:ph type="pic" sz="quarter" idx="10"/>
          </p:nvPr>
        </p:nvSpPr>
        <p:spPr bwMode="gray">
          <a:xfrm>
            <a:off x="1" y="2196130"/>
            <a:ext cx="8450262" cy="2456834"/>
          </a:xfrm>
          <a:solidFill>
            <a:schemeClr val="tx2">
              <a:lumMod val="20000"/>
              <a:lumOff val="80000"/>
            </a:schemeClr>
          </a:solidFill>
        </p:spPr>
        <p:txBody>
          <a:bodyPr rtlCol="0"/>
          <a:lstStyle>
            <a:lvl1pPr>
              <a:defRPr/>
            </a:lvl1pPr>
          </a:lstStyle>
          <a:p>
            <a:pPr lvl="0"/>
            <a:r>
              <a:rPr lang="en-US" noProof="0" smtClean="0"/>
              <a:t>Click icon to add picture</a:t>
            </a:r>
            <a:endParaRPr lang="en-US" noProof="0" dirty="0"/>
          </a:p>
        </p:txBody>
      </p:sp>
      <p:sp>
        <p:nvSpPr>
          <p:cNvPr id="7" name="Date Placeholder 4"/>
          <p:cNvSpPr>
            <a:spLocks noGrp="1"/>
          </p:cNvSpPr>
          <p:nvPr>
            <p:ph type="dt" sz="half" idx="12"/>
          </p:nvPr>
        </p:nvSpPr>
        <p:spPr/>
        <p:txBody>
          <a:bodyPr/>
          <a:lstStyle>
            <a:lvl1pPr>
              <a:defRPr/>
            </a:lvl1pPr>
          </a:lstStyle>
          <a:p>
            <a:fld id="{C96665A2-ED37-45E7-B3D4-10FC86311B5B}" type="datetime1">
              <a:rPr lang="en-US" smtClean="0"/>
              <a:t>2/28/2013</a:t>
            </a:fld>
            <a:endParaRPr lang="en-US" dirty="0"/>
          </a:p>
        </p:txBody>
      </p:sp>
      <p:sp>
        <p:nvSpPr>
          <p:cNvPr id="8" name="Footer Placeholder 5"/>
          <p:cNvSpPr>
            <a:spLocks noGrp="1"/>
          </p:cNvSpPr>
          <p:nvPr>
            <p:ph type="ftr" sz="quarter" idx="13"/>
          </p:nvPr>
        </p:nvSpPr>
        <p:spPr/>
        <p:txBody>
          <a:bodyPr/>
          <a:lstStyle>
            <a:lvl1pPr>
              <a:defRPr/>
            </a:lvl1pPr>
          </a:lstStyle>
          <a:p>
            <a:r>
              <a:rPr lang="en-US" smtClean="0"/>
              <a:t>© 2013 Brocade Communications Systems, Inc. CONFIDENTIAL—For Internal Use Only</a:t>
            </a:r>
            <a:endParaRPr lang="en-US" dirty="0"/>
          </a:p>
        </p:txBody>
      </p:sp>
      <p:sp>
        <p:nvSpPr>
          <p:cNvPr id="9" name="Slide Number Placeholder 6"/>
          <p:cNvSpPr>
            <a:spLocks noGrp="1"/>
          </p:cNvSpPr>
          <p:nvPr>
            <p:ph type="sldNum" sz="quarter" idx="14"/>
          </p:nvPr>
        </p:nvSpPr>
        <p:spPr/>
        <p:txBody>
          <a:bodyPr/>
          <a:lstStyle>
            <a:lvl1pPr>
              <a:defRPr/>
            </a:lvl1pPr>
          </a:lstStyle>
          <a:p>
            <a:fld id="{EA237844-DA53-4EAC-9FA6-BE069B6C9FE0}" type="slidenum">
              <a:rPr lang="en-US"/>
              <a:pPr/>
              <a:t>‹#›</a:t>
            </a:fld>
            <a:endParaRPr lang="en-US" dirty="0"/>
          </a:p>
        </p:txBody>
      </p:sp>
    </p:spTree>
    <p:extLst>
      <p:ext uri="{BB962C8B-B14F-4D97-AF65-F5344CB8AC3E}">
        <p14:creationId xmlns:p14="http://schemas.microsoft.com/office/powerpoint/2010/main" val="2586690916"/>
      </p:ext>
    </p:extLst>
  </p:cSld>
  <p:clrMapOvr>
    <a:masterClrMapping/>
  </p:clrMapOvr>
  <p:transition advClick="0" advTm="3000">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Chapt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0031" y="1258331"/>
            <a:ext cx="8200232" cy="472437"/>
          </a:xfrm>
        </p:spPr>
        <p:txBody>
          <a:bodyPr/>
          <a:lstStyle>
            <a:lvl1pPr>
              <a:lnSpc>
                <a:spcPct val="95000"/>
              </a:lnSpc>
              <a:defRPr sz="2600">
                <a:solidFill>
                  <a:schemeClr val="bg2"/>
                </a:solidFill>
              </a:defRPr>
            </a:lvl1pPr>
          </a:lstStyle>
          <a:p>
            <a:r>
              <a:rPr lang="en-US" dirty="0" smtClean="0"/>
              <a:t>Chapter Slide Head</a:t>
            </a:r>
            <a:endParaRPr lang="en-US" dirty="0"/>
          </a:p>
        </p:txBody>
      </p:sp>
      <p:sp>
        <p:nvSpPr>
          <p:cNvPr id="6" name="Rectangle 35"/>
          <p:cNvSpPr>
            <a:spLocks noChangeArrowheads="1"/>
          </p:cNvSpPr>
          <p:nvPr userDrawn="1"/>
        </p:nvSpPr>
        <p:spPr bwMode="gray">
          <a:xfrm>
            <a:off x="8507413" y="2195352"/>
            <a:ext cx="636591" cy="2457646"/>
          </a:xfrm>
          <a:prstGeom prst="rect">
            <a:avLst/>
          </a:prstGeom>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135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marL="0" algn="l" defTabSz="914400" rtl="0" eaLnBrk="1" latinLnBrk="0" hangingPunct="1"/>
            <a:endParaRPr lang="en-US" sz="1800" kern="1200">
              <a:solidFill>
                <a:schemeClr val="tx1"/>
              </a:solidFill>
              <a:latin typeface="+mn-lt"/>
              <a:ea typeface="+mn-ea"/>
              <a:cs typeface="+mn-cs"/>
            </a:endParaRPr>
          </a:p>
        </p:txBody>
      </p:sp>
      <p:sp>
        <p:nvSpPr>
          <p:cNvPr id="10" name="Picture Placeholder 9"/>
          <p:cNvSpPr>
            <a:spLocks noGrp="1"/>
          </p:cNvSpPr>
          <p:nvPr>
            <p:ph type="pic" sz="quarter" idx="10"/>
          </p:nvPr>
        </p:nvSpPr>
        <p:spPr bwMode="gray">
          <a:xfrm>
            <a:off x="1" y="2196129"/>
            <a:ext cx="8450262" cy="2456834"/>
          </a:xfrm>
          <a:solidFill>
            <a:schemeClr val="tx2">
              <a:lumMod val="20000"/>
              <a:lumOff val="80000"/>
            </a:schemeClr>
          </a:solidFill>
        </p:spPr>
        <p:txBody>
          <a:bodyPr/>
          <a:lstStyle>
            <a:lvl1pPr>
              <a:defRPr/>
            </a:lvl1pPr>
          </a:lstStyle>
          <a:p>
            <a:r>
              <a:rPr lang="en-US" smtClean="0"/>
              <a:t>Click icon to add picture</a:t>
            </a:r>
            <a:endParaRPr lang="en-US" dirty="0"/>
          </a:p>
        </p:txBody>
      </p:sp>
      <p:sp>
        <p:nvSpPr>
          <p:cNvPr id="12" name="Text Placeholder 2"/>
          <p:cNvSpPr>
            <a:spLocks noGrp="1"/>
          </p:cNvSpPr>
          <p:nvPr>
            <p:ph type="body" idx="11" hasCustomPrompt="1"/>
          </p:nvPr>
        </p:nvSpPr>
        <p:spPr>
          <a:xfrm>
            <a:off x="252644" y="1692892"/>
            <a:ext cx="8197619" cy="311743"/>
          </a:xfrm>
        </p:spPr>
        <p:txBody>
          <a:bodyPr anchor="t"/>
          <a:lstStyle>
            <a:lvl1pPr marL="0" indent="0">
              <a:lnSpc>
                <a:spcPct val="95000"/>
              </a:lnSpc>
              <a:buNone/>
              <a:defRPr sz="2000">
                <a:solidFill>
                  <a:schemeClr val="accent6"/>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Subhead</a:t>
            </a:r>
          </a:p>
        </p:txBody>
      </p:sp>
      <p:grpSp>
        <p:nvGrpSpPr>
          <p:cNvPr id="14" name="Group 13"/>
          <p:cNvGrpSpPr/>
          <p:nvPr userDrawn="1"/>
        </p:nvGrpSpPr>
        <p:grpSpPr bwMode="black">
          <a:xfrm>
            <a:off x="8622256" y="4790830"/>
            <a:ext cx="421583" cy="282819"/>
            <a:chOff x="3210911" y="2165350"/>
            <a:chExt cx="1137252" cy="762927"/>
          </a:xfrm>
        </p:grpSpPr>
        <p:sp>
          <p:nvSpPr>
            <p:cNvPr id="17" name="Freeform 67"/>
            <p:cNvSpPr>
              <a:spLocks noEditPoints="1"/>
            </p:cNvSpPr>
            <p:nvPr/>
          </p:nvSpPr>
          <p:spPr bwMode="black">
            <a:xfrm>
              <a:off x="3210911" y="2165817"/>
              <a:ext cx="1049411" cy="762460"/>
            </a:xfrm>
            <a:custGeom>
              <a:avLst/>
              <a:gdLst/>
              <a:ahLst/>
              <a:cxnLst>
                <a:cxn ang="0">
                  <a:pos x="1511" y="0"/>
                </a:cxn>
                <a:cxn ang="0">
                  <a:pos x="1902" y="390"/>
                </a:cxn>
                <a:cxn ang="0">
                  <a:pos x="1760" y="691"/>
                </a:cxn>
                <a:cxn ang="0">
                  <a:pos x="1902" y="992"/>
                </a:cxn>
                <a:cxn ang="0">
                  <a:pos x="1511" y="1382"/>
                </a:cxn>
                <a:cxn ang="0">
                  <a:pos x="0" y="1382"/>
                </a:cxn>
                <a:cxn ang="0">
                  <a:pos x="1044" y="691"/>
                </a:cxn>
                <a:cxn ang="0">
                  <a:pos x="0" y="0"/>
                </a:cxn>
                <a:cxn ang="0">
                  <a:pos x="1511" y="0"/>
                </a:cxn>
                <a:cxn ang="0">
                  <a:pos x="1492" y="195"/>
                </a:cxn>
                <a:cxn ang="0">
                  <a:pos x="537" y="195"/>
                </a:cxn>
                <a:cxn ang="0">
                  <a:pos x="1492" y="585"/>
                </a:cxn>
                <a:cxn ang="0">
                  <a:pos x="1687" y="390"/>
                </a:cxn>
                <a:cxn ang="0">
                  <a:pos x="1492" y="195"/>
                </a:cxn>
                <a:cxn ang="0">
                  <a:pos x="1492" y="797"/>
                </a:cxn>
                <a:cxn ang="0">
                  <a:pos x="537" y="1187"/>
                </a:cxn>
                <a:cxn ang="0">
                  <a:pos x="1492" y="1187"/>
                </a:cxn>
                <a:cxn ang="0">
                  <a:pos x="1687" y="992"/>
                </a:cxn>
                <a:cxn ang="0">
                  <a:pos x="1492" y="797"/>
                </a:cxn>
              </a:cxnLst>
              <a:rect l="0" t="0" r="r" b="b"/>
              <a:pathLst>
                <a:path w="1902" h="1382">
                  <a:moveTo>
                    <a:pt x="1511" y="0"/>
                  </a:moveTo>
                  <a:cubicBezTo>
                    <a:pt x="1727" y="0"/>
                    <a:pt x="1902" y="174"/>
                    <a:pt x="1902" y="390"/>
                  </a:cubicBezTo>
                  <a:cubicBezTo>
                    <a:pt x="1902" y="511"/>
                    <a:pt x="1846" y="619"/>
                    <a:pt x="1760" y="691"/>
                  </a:cubicBezTo>
                  <a:cubicBezTo>
                    <a:pt x="1846" y="762"/>
                    <a:pt x="1902" y="870"/>
                    <a:pt x="1902" y="992"/>
                  </a:cubicBezTo>
                  <a:cubicBezTo>
                    <a:pt x="1902" y="1207"/>
                    <a:pt x="1727" y="1382"/>
                    <a:pt x="1511" y="1382"/>
                  </a:cubicBezTo>
                  <a:cubicBezTo>
                    <a:pt x="0" y="1382"/>
                    <a:pt x="0" y="1382"/>
                    <a:pt x="0" y="1382"/>
                  </a:cubicBezTo>
                  <a:cubicBezTo>
                    <a:pt x="387" y="991"/>
                    <a:pt x="755" y="790"/>
                    <a:pt x="1044" y="691"/>
                  </a:cubicBezTo>
                  <a:cubicBezTo>
                    <a:pt x="755" y="592"/>
                    <a:pt x="387" y="391"/>
                    <a:pt x="0" y="0"/>
                  </a:cubicBezTo>
                  <a:lnTo>
                    <a:pt x="1511" y="0"/>
                  </a:lnTo>
                  <a:close/>
                  <a:moveTo>
                    <a:pt x="1492" y="195"/>
                  </a:moveTo>
                  <a:cubicBezTo>
                    <a:pt x="537" y="195"/>
                    <a:pt x="537" y="195"/>
                    <a:pt x="537" y="195"/>
                  </a:cubicBezTo>
                  <a:cubicBezTo>
                    <a:pt x="981" y="514"/>
                    <a:pt x="1284" y="585"/>
                    <a:pt x="1492" y="585"/>
                  </a:cubicBezTo>
                  <a:cubicBezTo>
                    <a:pt x="1600" y="585"/>
                    <a:pt x="1687" y="497"/>
                    <a:pt x="1687" y="390"/>
                  </a:cubicBezTo>
                  <a:cubicBezTo>
                    <a:pt x="1687" y="282"/>
                    <a:pt x="1600" y="195"/>
                    <a:pt x="1492" y="195"/>
                  </a:cubicBezTo>
                  <a:close/>
                  <a:moveTo>
                    <a:pt x="1492" y="797"/>
                  </a:moveTo>
                  <a:cubicBezTo>
                    <a:pt x="1284" y="797"/>
                    <a:pt x="981" y="868"/>
                    <a:pt x="537" y="1187"/>
                  </a:cubicBezTo>
                  <a:cubicBezTo>
                    <a:pt x="1492" y="1187"/>
                    <a:pt x="1492" y="1187"/>
                    <a:pt x="1492" y="1187"/>
                  </a:cubicBezTo>
                  <a:cubicBezTo>
                    <a:pt x="1600" y="1187"/>
                    <a:pt x="1687" y="1099"/>
                    <a:pt x="1687" y="992"/>
                  </a:cubicBezTo>
                  <a:cubicBezTo>
                    <a:pt x="1687" y="884"/>
                    <a:pt x="1600" y="797"/>
                    <a:pt x="1492" y="797"/>
                  </a:cubicBezTo>
                  <a:close/>
                </a:path>
              </a:pathLst>
            </a:custGeom>
            <a:solidFill>
              <a:srgbClr val="FF0000"/>
            </a:solidFill>
            <a:ln w="9525">
              <a:noFill/>
              <a:round/>
              <a:headEnd/>
              <a:tailEnd/>
            </a:ln>
          </p:spPr>
          <p:txBody>
            <a:bodyPr/>
            <a:lstStyle/>
            <a:p>
              <a:endParaRPr lang="en-US"/>
            </a:p>
          </p:txBody>
        </p:sp>
        <p:sp>
          <p:nvSpPr>
            <p:cNvPr id="18" name="Freeform 68"/>
            <p:cNvSpPr>
              <a:spLocks noEditPoints="1"/>
            </p:cNvSpPr>
            <p:nvPr/>
          </p:nvSpPr>
          <p:spPr bwMode="black">
            <a:xfrm>
              <a:off x="4260323" y="2165350"/>
              <a:ext cx="87840" cy="87805"/>
            </a:xfrm>
            <a:custGeom>
              <a:avLst/>
              <a:gdLst/>
              <a:ahLst/>
              <a:cxnLst>
                <a:cxn ang="0">
                  <a:pos x="159" y="80"/>
                </a:cxn>
                <a:cxn ang="0">
                  <a:pos x="135" y="136"/>
                </a:cxn>
                <a:cxn ang="0">
                  <a:pos x="79" y="159"/>
                </a:cxn>
                <a:cxn ang="0">
                  <a:pos x="23" y="136"/>
                </a:cxn>
                <a:cxn ang="0">
                  <a:pos x="0" y="80"/>
                </a:cxn>
                <a:cxn ang="0">
                  <a:pos x="23" y="24"/>
                </a:cxn>
                <a:cxn ang="0">
                  <a:pos x="79" y="0"/>
                </a:cxn>
                <a:cxn ang="0">
                  <a:pos x="135" y="24"/>
                </a:cxn>
                <a:cxn ang="0">
                  <a:pos x="159" y="80"/>
                </a:cxn>
                <a:cxn ang="0">
                  <a:pos x="147" y="80"/>
                </a:cxn>
                <a:cxn ang="0">
                  <a:pos x="127" y="32"/>
                </a:cxn>
                <a:cxn ang="0">
                  <a:pos x="79" y="12"/>
                </a:cxn>
                <a:cxn ang="0">
                  <a:pos x="31" y="32"/>
                </a:cxn>
                <a:cxn ang="0">
                  <a:pos x="11" y="80"/>
                </a:cxn>
                <a:cxn ang="0">
                  <a:pos x="31" y="128"/>
                </a:cxn>
                <a:cxn ang="0">
                  <a:pos x="79" y="148"/>
                </a:cxn>
                <a:cxn ang="0">
                  <a:pos x="127" y="128"/>
                </a:cxn>
                <a:cxn ang="0">
                  <a:pos x="147" y="80"/>
                </a:cxn>
                <a:cxn ang="0">
                  <a:pos x="117" y="126"/>
                </a:cxn>
                <a:cxn ang="0">
                  <a:pos x="102" y="126"/>
                </a:cxn>
                <a:cxn ang="0">
                  <a:pos x="84" y="87"/>
                </a:cxn>
                <a:cxn ang="0">
                  <a:pos x="58" y="87"/>
                </a:cxn>
                <a:cxn ang="0">
                  <a:pos x="58" y="126"/>
                </a:cxn>
                <a:cxn ang="0">
                  <a:pos x="45" y="126"/>
                </a:cxn>
                <a:cxn ang="0">
                  <a:pos x="45" y="34"/>
                </a:cxn>
                <a:cxn ang="0">
                  <a:pos x="84" y="34"/>
                </a:cxn>
                <a:cxn ang="0">
                  <a:pos x="108" y="42"/>
                </a:cxn>
                <a:cxn ang="0">
                  <a:pos x="115" y="60"/>
                </a:cxn>
                <a:cxn ang="0">
                  <a:pos x="111" y="74"/>
                </a:cxn>
                <a:cxn ang="0">
                  <a:pos x="98" y="84"/>
                </a:cxn>
                <a:cxn ang="0">
                  <a:pos x="117" y="126"/>
                </a:cxn>
                <a:cxn ang="0">
                  <a:pos x="58" y="76"/>
                </a:cxn>
                <a:cxn ang="0">
                  <a:pos x="82" y="76"/>
                </a:cxn>
                <a:cxn ang="0">
                  <a:pos x="96" y="71"/>
                </a:cxn>
                <a:cxn ang="0">
                  <a:pos x="101" y="60"/>
                </a:cxn>
                <a:cxn ang="0">
                  <a:pos x="96" y="49"/>
                </a:cxn>
                <a:cxn ang="0">
                  <a:pos x="84" y="45"/>
                </a:cxn>
                <a:cxn ang="0">
                  <a:pos x="58" y="45"/>
                </a:cxn>
                <a:cxn ang="0">
                  <a:pos x="58" y="76"/>
                </a:cxn>
              </a:cxnLst>
              <a:rect l="0" t="0" r="r" b="b"/>
              <a:pathLst>
                <a:path w="159" h="159">
                  <a:moveTo>
                    <a:pt x="159" y="80"/>
                  </a:moveTo>
                  <a:cubicBezTo>
                    <a:pt x="159" y="102"/>
                    <a:pt x="151" y="120"/>
                    <a:pt x="135" y="136"/>
                  </a:cubicBezTo>
                  <a:cubicBezTo>
                    <a:pt x="120" y="152"/>
                    <a:pt x="101" y="159"/>
                    <a:pt x="79" y="159"/>
                  </a:cubicBezTo>
                  <a:cubicBezTo>
                    <a:pt x="57" y="159"/>
                    <a:pt x="39" y="152"/>
                    <a:pt x="23" y="136"/>
                  </a:cubicBezTo>
                  <a:cubicBezTo>
                    <a:pt x="8" y="120"/>
                    <a:pt x="0" y="102"/>
                    <a:pt x="0" y="80"/>
                  </a:cubicBezTo>
                  <a:cubicBezTo>
                    <a:pt x="0" y="58"/>
                    <a:pt x="8" y="39"/>
                    <a:pt x="23" y="24"/>
                  </a:cubicBezTo>
                  <a:cubicBezTo>
                    <a:pt x="39" y="8"/>
                    <a:pt x="57" y="0"/>
                    <a:pt x="79" y="0"/>
                  </a:cubicBezTo>
                  <a:cubicBezTo>
                    <a:pt x="101" y="0"/>
                    <a:pt x="120" y="8"/>
                    <a:pt x="135" y="24"/>
                  </a:cubicBezTo>
                  <a:cubicBezTo>
                    <a:pt x="151" y="39"/>
                    <a:pt x="159" y="58"/>
                    <a:pt x="159" y="80"/>
                  </a:cubicBezTo>
                  <a:close/>
                  <a:moveTo>
                    <a:pt x="147" y="80"/>
                  </a:moveTo>
                  <a:cubicBezTo>
                    <a:pt x="147" y="61"/>
                    <a:pt x="141" y="45"/>
                    <a:pt x="127" y="32"/>
                  </a:cubicBezTo>
                  <a:cubicBezTo>
                    <a:pt x="114" y="18"/>
                    <a:pt x="98" y="12"/>
                    <a:pt x="79" y="12"/>
                  </a:cubicBezTo>
                  <a:cubicBezTo>
                    <a:pt x="61" y="12"/>
                    <a:pt x="44" y="18"/>
                    <a:pt x="31" y="32"/>
                  </a:cubicBezTo>
                  <a:cubicBezTo>
                    <a:pt x="18" y="45"/>
                    <a:pt x="11" y="61"/>
                    <a:pt x="11" y="80"/>
                  </a:cubicBezTo>
                  <a:cubicBezTo>
                    <a:pt x="11" y="99"/>
                    <a:pt x="18" y="115"/>
                    <a:pt x="31" y="128"/>
                  </a:cubicBezTo>
                  <a:cubicBezTo>
                    <a:pt x="44" y="141"/>
                    <a:pt x="60" y="148"/>
                    <a:pt x="79" y="148"/>
                  </a:cubicBezTo>
                  <a:cubicBezTo>
                    <a:pt x="98" y="148"/>
                    <a:pt x="114" y="141"/>
                    <a:pt x="127" y="128"/>
                  </a:cubicBezTo>
                  <a:cubicBezTo>
                    <a:pt x="141" y="115"/>
                    <a:pt x="147" y="99"/>
                    <a:pt x="147" y="80"/>
                  </a:cubicBezTo>
                  <a:close/>
                  <a:moveTo>
                    <a:pt x="117" y="126"/>
                  </a:moveTo>
                  <a:cubicBezTo>
                    <a:pt x="102" y="126"/>
                    <a:pt x="102" y="126"/>
                    <a:pt x="102" y="126"/>
                  </a:cubicBezTo>
                  <a:cubicBezTo>
                    <a:pt x="84" y="87"/>
                    <a:pt x="84" y="87"/>
                    <a:pt x="84" y="87"/>
                  </a:cubicBezTo>
                  <a:cubicBezTo>
                    <a:pt x="58" y="87"/>
                    <a:pt x="58" y="87"/>
                    <a:pt x="58" y="87"/>
                  </a:cubicBezTo>
                  <a:cubicBezTo>
                    <a:pt x="58" y="126"/>
                    <a:pt x="58" y="126"/>
                    <a:pt x="58" y="126"/>
                  </a:cubicBezTo>
                  <a:cubicBezTo>
                    <a:pt x="45" y="126"/>
                    <a:pt x="45" y="126"/>
                    <a:pt x="45" y="126"/>
                  </a:cubicBezTo>
                  <a:cubicBezTo>
                    <a:pt x="45" y="34"/>
                    <a:pt x="45" y="34"/>
                    <a:pt x="45" y="34"/>
                  </a:cubicBezTo>
                  <a:cubicBezTo>
                    <a:pt x="84" y="34"/>
                    <a:pt x="84" y="34"/>
                    <a:pt x="84" y="34"/>
                  </a:cubicBezTo>
                  <a:cubicBezTo>
                    <a:pt x="94" y="34"/>
                    <a:pt x="102" y="36"/>
                    <a:pt x="108" y="42"/>
                  </a:cubicBezTo>
                  <a:cubicBezTo>
                    <a:pt x="113" y="47"/>
                    <a:pt x="115" y="53"/>
                    <a:pt x="115" y="60"/>
                  </a:cubicBezTo>
                  <a:cubicBezTo>
                    <a:pt x="115" y="65"/>
                    <a:pt x="114" y="69"/>
                    <a:pt x="111" y="74"/>
                  </a:cubicBezTo>
                  <a:cubicBezTo>
                    <a:pt x="108" y="78"/>
                    <a:pt x="104" y="82"/>
                    <a:pt x="98" y="84"/>
                  </a:cubicBezTo>
                  <a:lnTo>
                    <a:pt x="117" y="126"/>
                  </a:lnTo>
                  <a:close/>
                  <a:moveTo>
                    <a:pt x="58" y="76"/>
                  </a:moveTo>
                  <a:cubicBezTo>
                    <a:pt x="82" y="76"/>
                    <a:pt x="82" y="76"/>
                    <a:pt x="82" y="76"/>
                  </a:cubicBezTo>
                  <a:cubicBezTo>
                    <a:pt x="89" y="76"/>
                    <a:pt x="93" y="74"/>
                    <a:pt x="96" y="71"/>
                  </a:cubicBezTo>
                  <a:cubicBezTo>
                    <a:pt x="99" y="68"/>
                    <a:pt x="101" y="64"/>
                    <a:pt x="101" y="60"/>
                  </a:cubicBezTo>
                  <a:cubicBezTo>
                    <a:pt x="101" y="55"/>
                    <a:pt x="99" y="51"/>
                    <a:pt x="96" y="49"/>
                  </a:cubicBezTo>
                  <a:cubicBezTo>
                    <a:pt x="93" y="46"/>
                    <a:pt x="89" y="45"/>
                    <a:pt x="84" y="45"/>
                  </a:cubicBezTo>
                  <a:cubicBezTo>
                    <a:pt x="58" y="45"/>
                    <a:pt x="58" y="45"/>
                    <a:pt x="58" y="45"/>
                  </a:cubicBezTo>
                  <a:lnTo>
                    <a:pt x="58" y="76"/>
                  </a:lnTo>
                  <a:close/>
                </a:path>
              </a:pathLst>
            </a:custGeom>
            <a:solidFill>
              <a:srgbClr val="FF0000"/>
            </a:solidFill>
            <a:ln w="9525">
              <a:noFill/>
              <a:round/>
              <a:headEnd/>
              <a:tailEnd/>
            </a:ln>
          </p:spPr>
          <p:txBody>
            <a:bodyPr/>
            <a:lstStyle/>
            <a:p>
              <a:endParaRPr lang="en-US"/>
            </a:p>
          </p:txBody>
        </p:sp>
      </p:grpSp>
      <p:sp>
        <p:nvSpPr>
          <p:cNvPr id="13" name="Date Placeholder 4"/>
          <p:cNvSpPr>
            <a:spLocks noGrp="1"/>
          </p:cNvSpPr>
          <p:nvPr>
            <p:ph type="dt" sz="half" idx="2"/>
          </p:nvPr>
        </p:nvSpPr>
        <p:spPr>
          <a:xfrm>
            <a:off x="4479925"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fld id="{6773B7FD-3B53-4BD0-8B1B-1FD218FCE99C}" type="datetime1">
              <a:rPr lang="en-US" smtClean="0"/>
              <a:t>2/28/2013</a:t>
            </a:fld>
            <a:endParaRPr lang="en-US" dirty="0"/>
          </a:p>
        </p:txBody>
      </p:sp>
      <p:sp>
        <p:nvSpPr>
          <p:cNvPr id="15" name="Footer Placeholder 5"/>
          <p:cNvSpPr>
            <a:spLocks noGrp="1"/>
          </p:cNvSpPr>
          <p:nvPr>
            <p:ph type="ftr" sz="quarter" idx="3"/>
          </p:nvPr>
        </p:nvSpPr>
        <p:spPr>
          <a:xfrm>
            <a:off x="336880" y="4987785"/>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smtClean="0"/>
              <a:t>© 2013 Brocade Communications Systems, Inc. CONFIDENTIAL—For Internal Use Only</a:t>
            </a:r>
            <a:endParaRPr lang="en-US" dirty="0"/>
          </a:p>
        </p:txBody>
      </p:sp>
      <p:sp>
        <p:nvSpPr>
          <p:cNvPr id="21" name="Slide Number Placeholder 6"/>
          <p:cNvSpPr>
            <a:spLocks noGrp="1"/>
          </p:cNvSpPr>
          <p:nvPr>
            <p:ph type="sldNum" sz="quarter" idx="4"/>
          </p:nvPr>
        </p:nvSpPr>
        <p:spPr>
          <a:xfrm>
            <a:off x="8193462" y="4979472"/>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831464499"/>
      </p:ext>
    </p:extLst>
  </p:cSld>
  <p:clrMapOvr>
    <a:masterClrMapping/>
  </p:clrMapOvr>
  <p:transition advClick="0" advTm="300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35" name="Title 34"/>
          <p:cNvSpPr>
            <a:spLocks noGrp="1"/>
          </p:cNvSpPr>
          <p:nvPr>
            <p:ph type="title" hasCustomPrompt="1"/>
          </p:nvPr>
        </p:nvSpPr>
        <p:spPr>
          <a:xfrm>
            <a:off x="2401330" y="2722543"/>
            <a:ext cx="5230813" cy="480131"/>
          </a:xfrm>
        </p:spPr>
        <p:txBody>
          <a:bodyPr vert="horz" wrap="square" lIns="91440" tIns="45720" rIns="91440" bIns="45720" rtlCol="0" anchor="b">
            <a:spAutoFit/>
          </a:bodyPr>
          <a:lstStyle>
            <a:lvl1pPr>
              <a:lnSpc>
                <a:spcPct val="95000"/>
              </a:lnSpc>
              <a:defRPr kumimoji="0" lang="en-US" sz="2800" b="0" i="0" u="none" strike="noStrike" kern="1200" cap="all" spc="0" normalizeH="0" baseline="0" noProof="0" dirty="0">
                <a:ln>
                  <a:noFill/>
                </a:ln>
                <a:solidFill>
                  <a:schemeClr val="bg2"/>
                </a:solidFill>
                <a:effectLst/>
                <a:uLnTx/>
                <a:uFillTx/>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smtClean="0"/>
              <a:t>HEAD</a:t>
            </a:r>
            <a:endParaRPr lang="en-US" dirty="0"/>
          </a:p>
        </p:txBody>
      </p:sp>
      <p:sp>
        <p:nvSpPr>
          <p:cNvPr id="38" name="Text Placeholder 2"/>
          <p:cNvSpPr>
            <a:spLocks noGrp="1"/>
          </p:cNvSpPr>
          <p:nvPr>
            <p:ph type="body" idx="1" hasCustomPrompt="1"/>
          </p:nvPr>
        </p:nvSpPr>
        <p:spPr>
          <a:xfrm>
            <a:off x="2401330" y="3266676"/>
            <a:ext cx="5230813" cy="323165"/>
          </a:xfrm>
        </p:spPr>
        <p:txBody>
          <a:bodyPr anchor="t" anchorCtr="0"/>
          <a:lstStyle>
            <a:lvl1pPr marL="0" indent="0" algn="l" defTabSz="914400" rtl="0" eaLnBrk="1" latinLnBrk="0" hangingPunct="1">
              <a:lnSpc>
                <a:spcPct val="95000"/>
              </a:lnSpc>
              <a:spcBef>
                <a:spcPts val="1200"/>
              </a:spcBef>
              <a:buFont typeface="Arial" pitchFamily="34" charset="0"/>
              <a:buNone/>
              <a:defRPr sz="200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smtClean="0"/>
              <a:t>Subhead</a:t>
            </a:r>
          </a:p>
        </p:txBody>
      </p:sp>
      <p:sp>
        <p:nvSpPr>
          <p:cNvPr id="19" name="Picture Placeholder 7"/>
          <p:cNvSpPr>
            <a:spLocks noGrp="1"/>
          </p:cNvSpPr>
          <p:nvPr>
            <p:ph type="pic" sz="quarter" idx="10" hasCustomPrompt="1"/>
          </p:nvPr>
        </p:nvSpPr>
        <p:spPr bwMode="gray">
          <a:xfrm>
            <a:off x="3" y="3148012"/>
            <a:ext cx="2287585" cy="1925637"/>
          </a:xfrm>
          <a:solidFill>
            <a:schemeClr val="tx2">
              <a:lumMod val="20000"/>
              <a:lumOff val="80000"/>
            </a:schemeClr>
          </a:solidFill>
        </p:spPr>
        <p:txBody>
          <a:bodyPr/>
          <a:lstStyle>
            <a:lvl1pPr>
              <a:defRPr sz="2000" baseline="0"/>
            </a:lvl1pPr>
          </a:lstStyle>
          <a:p>
            <a:r>
              <a:rPr lang="en-US" dirty="0" smtClean="0"/>
              <a:t>Click icon to add photo</a:t>
            </a:r>
            <a:endParaRPr lang="en-US" dirty="0"/>
          </a:p>
        </p:txBody>
      </p:sp>
      <p:sp>
        <p:nvSpPr>
          <p:cNvPr id="20" name="Footer Placeholder 5"/>
          <p:cNvSpPr>
            <a:spLocks noGrp="1"/>
          </p:cNvSpPr>
          <p:nvPr>
            <p:ph type="ftr" sz="quarter" idx="3"/>
          </p:nvPr>
        </p:nvSpPr>
        <p:spPr>
          <a:xfrm>
            <a:off x="2517257" y="4987785"/>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smtClean="0"/>
              <a:t>© 2013 Brocade Communications Systems, Inc. CONFIDENTIAL—For Internal Use Only</a:t>
            </a:r>
            <a:endParaRPr lang="en-US" dirty="0"/>
          </a:p>
        </p:txBody>
      </p:sp>
      <p:sp>
        <p:nvSpPr>
          <p:cNvPr id="21" name="Slide Number Placeholder 6"/>
          <p:cNvSpPr>
            <a:spLocks noGrp="1"/>
          </p:cNvSpPr>
          <p:nvPr>
            <p:ph type="sldNum" sz="quarter" idx="4"/>
          </p:nvPr>
        </p:nvSpPr>
        <p:spPr>
          <a:xfrm>
            <a:off x="8193462" y="4979472"/>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sp>
        <p:nvSpPr>
          <p:cNvPr id="9" name="Rectangle 20"/>
          <p:cNvSpPr>
            <a:spLocks noChangeArrowheads="1"/>
          </p:cNvSpPr>
          <p:nvPr userDrawn="1"/>
        </p:nvSpPr>
        <p:spPr bwMode="gray">
          <a:xfrm>
            <a:off x="3" y="-1114"/>
            <a:ext cx="2287585" cy="3077689"/>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a:p>
        </p:txBody>
      </p:sp>
      <p:pic>
        <p:nvPicPr>
          <p:cNvPr id="10" name="Picture 3" descr="C:\Users\jheuser\Desktop\VyattaPowerPoint\Vyatta-Logos\Vyatta-1c-white 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2549" y="332522"/>
            <a:ext cx="1621531" cy="455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315107"/>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 and Content">
    <p:spTree>
      <p:nvGrpSpPr>
        <p:cNvPr id="1" name=""/>
        <p:cNvGrpSpPr/>
        <p:nvPr/>
      </p:nvGrpSpPr>
      <p:grpSpPr>
        <a:xfrm>
          <a:off x="0" y="0"/>
          <a:ext cx="0" cy="0"/>
          <a:chOff x="0" y="0"/>
          <a:chExt cx="0" cy="0"/>
        </a:xfrm>
      </p:grpSpPr>
      <p:grpSp>
        <p:nvGrpSpPr>
          <p:cNvPr id="5" name="Group 8"/>
          <p:cNvGrpSpPr>
            <a:grpSpLocks/>
          </p:cNvGrpSpPr>
          <p:nvPr userDrawn="1"/>
        </p:nvGrpSpPr>
        <p:grpSpPr bwMode="auto">
          <a:xfrm>
            <a:off x="0" y="0"/>
            <a:ext cx="136525" cy="5076824"/>
            <a:chOff x="2" y="-1"/>
            <a:chExt cx="136523" cy="5076827"/>
          </a:xfrm>
        </p:grpSpPr>
        <p:sp>
          <p:nvSpPr>
            <p:cNvPr id="7" name="Rectangle 7"/>
            <p:cNvSpPr>
              <a:spLocks noChangeArrowheads="1"/>
            </p:cNvSpPr>
            <p:nvPr userDrawn="1"/>
          </p:nvSpPr>
          <p:spPr bwMode="gray">
            <a:xfrm>
              <a:off x="2" y="-1"/>
              <a:ext cx="136523" cy="1135065"/>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8"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pic>
        <p:nvPicPr>
          <p:cNvPr id="9"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41429" y="458390"/>
            <a:ext cx="8208875" cy="472437"/>
          </a:xfrm>
        </p:spPr>
        <p:txBody>
          <a:bodyPr/>
          <a:lstStyle>
            <a:lvl1pPr>
              <a:lnSpc>
                <a:spcPct val="95000"/>
              </a:lnSpc>
              <a:defRPr sz="2600" cap="none" baseline="0">
                <a:solidFill>
                  <a:schemeClr val="bg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41788" y="1336675"/>
            <a:ext cx="8210856" cy="3316288"/>
          </a:xfrm>
        </p:spPr>
        <p:txBody>
          <a:bodyPr/>
          <a:lstStyle>
            <a:lvl1pPr>
              <a:lnSpc>
                <a:spcPct val="95000"/>
              </a:lnSpc>
              <a:defRPr sz="2000">
                <a:solidFill>
                  <a:schemeClr val="tx1"/>
                </a:solidFill>
                <a:latin typeface="+mn-lt"/>
              </a:defRPr>
            </a:lvl1pPr>
            <a:lvl2pPr marL="401638" indent="-169863">
              <a:lnSpc>
                <a:spcPct val="95000"/>
              </a:lnSpc>
              <a:buClr>
                <a:schemeClr val="tx2"/>
              </a:buClr>
              <a:defRPr sz="1800" b="0">
                <a:solidFill>
                  <a:schemeClr val="tx1"/>
                </a:solidFill>
                <a:latin typeface="+mn-lt"/>
              </a:defRPr>
            </a:lvl2pPr>
            <a:lvl3pPr marL="630238" indent="-173038">
              <a:lnSpc>
                <a:spcPct val="95000"/>
              </a:lnSpc>
              <a:buClr>
                <a:schemeClr val="tx2"/>
              </a:buClr>
              <a:defRPr sz="1400" b="0">
                <a:solidFill>
                  <a:schemeClr val="tx1"/>
                </a:solidFill>
                <a:latin typeface="+mn-lt"/>
              </a:defRPr>
            </a:lvl3pPr>
            <a:lvl4pPr marL="858838" indent="-169863">
              <a:lnSpc>
                <a:spcPct val="95000"/>
              </a:lnSpc>
              <a:buClr>
                <a:schemeClr val="tx2"/>
              </a:buClr>
              <a:defRPr sz="1400" b="0">
                <a:solidFill>
                  <a:schemeClr val="tx1"/>
                </a:solidFill>
                <a:latin typeface="+mn-lt"/>
              </a:defRPr>
            </a:lvl4pPr>
            <a:lvl5pPr marL="1087438" indent="-173038">
              <a:lnSpc>
                <a:spcPct val="95000"/>
              </a:lnSpc>
              <a:buClr>
                <a:schemeClr val="tx2"/>
              </a:buClr>
              <a:defRPr sz="1400" b="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2"/>
          <p:cNvSpPr>
            <a:spLocks noGrp="1"/>
          </p:cNvSpPr>
          <p:nvPr>
            <p:ph type="body" idx="10"/>
          </p:nvPr>
        </p:nvSpPr>
        <p:spPr>
          <a:xfrm>
            <a:off x="240281" y="853798"/>
            <a:ext cx="8206105" cy="384721"/>
          </a:xfrm>
        </p:spPr>
        <p:txBody>
          <a:bodyPr/>
          <a:lstStyle>
            <a:lvl1pPr marL="0" indent="0">
              <a:buNone/>
              <a:defRPr sz="200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0" name="Date Placeholder 4"/>
          <p:cNvSpPr>
            <a:spLocks noGrp="1"/>
          </p:cNvSpPr>
          <p:nvPr>
            <p:ph type="dt" sz="half" idx="11"/>
          </p:nvPr>
        </p:nvSpPr>
        <p:spPr/>
        <p:txBody>
          <a:bodyPr/>
          <a:lstStyle>
            <a:lvl1pPr>
              <a:defRPr/>
            </a:lvl1pPr>
          </a:lstStyle>
          <a:p>
            <a:fld id="{56F2BC81-209B-4C31-902A-F9CB914044B8}" type="datetime1">
              <a:rPr lang="en-US" smtClean="0"/>
              <a:t>2/28/2013</a:t>
            </a:fld>
            <a:endParaRPr lang="en-US" dirty="0"/>
          </a:p>
        </p:txBody>
      </p:sp>
      <p:sp>
        <p:nvSpPr>
          <p:cNvPr id="11" name="Footer Placeholder 5"/>
          <p:cNvSpPr>
            <a:spLocks noGrp="1"/>
          </p:cNvSpPr>
          <p:nvPr>
            <p:ph type="ftr" sz="quarter" idx="12"/>
          </p:nvPr>
        </p:nvSpPr>
        <p:spPr/>
        <p:txBody>
          <a:bodyPr/>
          <a:lstStyle>
            <a:lvl1pPr>
              <a:defRPr/>
            </a:lvl1pPr>
          </a:lstStyle>
          <a:p>
            <a:r>
              <a:rPr lang="en-US" smtClean="0"/>
              <a:t>© 2013 Brocade Communications Systems, Inc. CONFIDENTIAL—For Internal Use Only</a:t>
            </a:r>
            <a:endParaRPr lang="en-US" dirty="0" smtClean="0"/>
          </a:p>
        </p:txBody>
      </p:sp>
      <p:sp>
        <p:nvSpPr>
          <p:cNvPr id="12" name="Slide Number Placeholder 6"/>
          <p:cNvSpPr>
            <a:spLocks noGrp="1"/>
          </p:cNvSpPr>
          <p:nvPr>
            <p:ph type="sldNum" sz="quarter" idx="13"/>
          </p:nvPr>
        </p:nvSpPr>
        <p:spPr/>
        <p:txBody>
          <a:bodyPr/>
          <a:lstStyle>
            <a:lvl1pPr>
              <a:defRPr/>
            </a:lvl1pPr>
          </a:lstStyle>
          <a:p>
            <a:fld id="{EF066667-E396-41AE-9584-590955323F19}" type="slidenum">
              <a:rPr lang="en-US"/>
              <a:pPr/>
              <a:t>‹#›</a:t>
            </a:fld>
            <a:endParaRPr lang="en-US" dirty="0"/>
          </a:p>
        </p:txBody>
      </p:sp>
    </p:spTree>
    <p:extLst>
      <p:ext uri="{BB962C8B-B14F-4D97-AF65-F5344CB8AC3E}">
        <p14:creationId xmlns:p14="http://schemas.microsoft.com/office/powerpoint/2010/main" val="2688615496"/>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 and Content">
    <p:spTree>
      <p:nvGrpSpPr>
        <p:cNvPr id="1" name=""/>
        <p:cNvGrpSpPr/>
        <p:nvPr/>
      </p:nvGrpSpPr>
      <p:grpSpPr>
        <a:xfrm>
          <a:off x="0" y="0"/>
          <a:ext cx="0" cy="0"/>
          <a:chOff x="0" y="0"/>
          <a:chExt cx="0" cy="0"/>
        </a:xfrm>
      </p:grpSpPr>
      <p:grpSp>
        <p:nvGrpSpPr>
          <p:cNvPr id="5" name="Group 8"/>
          <p:cNvGrpSpPr>
            <a:grpSpLocks/>
          </p:cNvGrpSpPr>
          <p:nvPr userDrawn="1"/>
        </p:nvGrpSpPr>
        <p:grpSpPr bwMode="auto">
          <a:xfrm>
            <a:off x="0" y="0"/>
            <a:ext cx="136525" cy="5076824"/>
            <a:chOff x="2" y="-1"/>
            <a:chExt cx="136523" cy="5076827"/>
          </a:xfrm>
        </p:grpSpPr>
        <p:sp>
          <p:nvSpPr>
            <p:cNvPr id="7" name="Rectangle 7"/>
            <p:cNvSpPr>
              <a:spLocks noChangeArrowheads="1"/>
            </p:cNvSpPr>
            <p:nvPr userDrawn="1"/>
          </p:nvSpPr>
          <p:spPr bwMode="gray">
            <a:xfrm>
              <a:off x="2" y="-1"/>
              <a:ext cx="136523" cy="1135065"/>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8"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pic>
        <p:nvPicPr>
          <p:cNvPr id="9"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41429" y="458390"/>
            <a:ext cx="8208875" cy="472437"/>
          </a:xfrm>
        </p:spPr>
        <p:txBody>
          <a:bodyPr/>
          <a:lstStyle>
            <a:lvl1pPr>
              <a:lnSpc>
                <a:spcPct val="95000"/>
              </a:lnSpc>
              <a:defRPr sz="2600" cap="none" baseline="0">
                <a:solidFill>
                  <a:schemeClr val="bg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41788" y="1336675"/>
            <a:ext cx="8210856" cy="3316288"/>
          </a:xfrm>
        </p:spPr>
        <p:txBody>
          <a:bodyPr/>
          <a:lstStyle>
            <a:lvl1pPr>
              <a:lnSpc>
                <a:spcPct val="95000"/>
              </a:lnSpc>
              <a:defRPr sz="2000">
                <a:solidFill>
                  <a:schemeClr val="tx1"/>
                </a:solidFill>
                <a:latin typeface="+mn-lt"/>
              </a:defRPr>
            </a:lvl1pPr>
            <a:lvl2pPr marL="401638" indent="-169863">
              <a:lnSpc>
                <a:spcPct val="95000"/>
              </a:lnSpc>
              <a:buClr>
                <a:schemeClr val="tx2"/>
              </a:buClr>
              <a:defRPr sz="1800" b="0">
                <a:solidFill>
                  <a:schemeClr val="tx1"/>
                </a:solidFill>
                <a:latin typeface="+mn-lt"/>
              </a:defRPr>
            </a:lvl2pPr>
            <a:lvl3pPr marL="630238" indent="-173038">
              <a:lnSpc>
                <a:spcPct val="95000"/>
              </a:lnSpc>
              <a:buClr>
                <a:schemeClr val="tx2"/>
              </a:buClr>
              <a:defRPr sz="1400" b="0">
                <a:solidFill>
                  <a:schemeClr val="tx1"/>
                </a:solidFill>
                <a:latin typeface="+mn-lt"/>
              </a:defRPr>
            </a:lvl3pPr>
            <a:lvl4pPr marL="858838" indent="-169863">
              <a:lnSpc>
                <a:spcPct val="95000"/>
              </a:lnSpc>
              <a:buClr>
                <a:schemeClr val="tx2"/>
              </a:buClr>
              <a:defRPr sz="1400" b="0">
                <a:solidFill>
                  <a:schemeClr val="tx1"/>
                </a:solidFill>
                <a:latin typeface="+mn-lt"/>
              </a:defRPr>
            </a:lvl4pPr>
            <a:lvl5pPr marL="1087438" indent="-173038">
              <a:lnSpc>
                <a:spcPct val="95000"/>
              </a:lnSpc>
              <a:buClr>
                <a:schemeClr val="tx2"/>
              </a:buClr>
              <a:defRPr sz="1400" b="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4"/>
          <p:cNvSpPr>
            <a:spLocks noGrp="1"/>
          </p:cNvSpPr>
          <p:nvPr>
            <p:ph type="dt" sz="half" idx="11"/>
          </p:nvPr>
        </p:nvSpPr>
        <p:spPr/>
        <p:txBody>
          <a:bodyPr/>
          <a:lstStyle>
            <a:lvl1pPr>
              <a:defRPr/>
            </a:lvl1pPr>
          </a:lstStyle>
          <a:p>
            <a:fld id="{554A2F50-AFEE-4F6D-B465-3C0068EDBB2C}" type="datetime1">
              <a:rPr lang="en-US" smtClean="0"/>
              <a:t>2/28/2013</a:t>
            </a:fld>
            <a:endParaRPr lang="en-US" dirty="0"/>
          </a:p>
        </p:txBody>
      </p:sp>
      <p:sp>
        <p:nvSpPr>
          <p:cNvPr id="11" name="Footer Placeholder 5"/>
          <p:cNvSpPr>
            <a:spLocks noGrp="1"/>
          </p:cNvSpPr>
          <p:nvPr>
            <p:ph type="ftr" sz="quarter" idx="12"/>
          </p:nvPr>
        </p:nvSpPr>
        <p:spPr/>
        <p:txBody>
          <a:bodyPr/>
          <a:lstStyle>
            <a:lvl1pPr>
              <a:defRPr/>
            </a:lvl1pPr>
          </a:lstStyle>
          <a:p>
            <a:r>
              <a:rPr lang="en-US" smtClean="0"/>
              <a:t>© 2013 Brocade Communications Systems, Inc. CONFIDENTIAL—For Internal Use Only</a:t>
            </a:r>
            <a:endParaRPr lang="en-US" dirty="0" smtClean="0"/>
          </a:p>
        </p:txBody>
      </p:sp>
      <p:sp>
        <p:nvSpPr>
          <p:cNvPr id="12" name="Slide Number Placeholder 6"/>
          <p:cNvSpPr>
            <a:spLocks noGrp="1"/>
          </p:cNvSpPr>
          <p:nvPr>
            <p:ph type="sldNum" sz="quarter" idx="13"/>
          </p:nvPr>
        </p:nvSpPr>
        <p:spPr/>
        <p:txBody>
          <a:bodyPr/>
          <a:lstStyle>
            <a:lvl1pPr>
              <a:defRPr/>
            </a:lvl1pPr>
          </a:lstStyle>
          <a:p>
            <a:fld id="{EF066667-E396-41AE-9584-590955323F19}" type="slidenum">
              <a:rPr lang="en-US"/>
              <a:pPr/>
              <a:t>‹#›</a:t>
            </a:fld>
            <a:endParaRPr lang="en-US" dirty="0"/>
          </a:p>
        </p:txBody>
      </p:sp>
    </p:spTree>
    <p:extLst>
      <p:ext uri="{BB962C8B-B14F-4D97-AF65-F5344CB8AC3E}">
        <p14:creationId xmlns:p14="http://schemas.microsoft.com/office/powerpoint/2010/main" val="327324212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 and 2-Column Content">
    <p:spTree>
      <p:nvGrpSpPr>
        <p:cNvPr id="1" name=""/>
        <p:cNvGrpSpPr/>
        <p:nvPr/>
      </p:nvGrpSpPr>
      <p:grpSpPr>
        <a:xfrm>
          <a:off x="0" y="0"/>
          <a:ext cx="0" cy="0"/>
          <a:chOff x="0" y="0"/>
          <a:chExt cx="0" cy="0"/>
        </a:xfrm>
      </p:grpSpPr>
      <p:grpSp>
        <p:nvGrpSpPr>
          <p:cNvPr id="6" name="Group 8"/>
          <p:cNvGrpSpPr>
            <a:grpSpLocks/>
          </p:cNvGrpSpPr>
          <p:nvPr userDrawn="1"/>
        </p:nvGrpSpPr>
        <p:grpSpPr bwMode="auto">
          <a:xfrm>
            <a:off x="0" y="0"/>
            <a:ext cx="136525" cy="5076825"/>
            <a:chOff x="2" y="-1"/>
            <a:chExt cx="136523" cy="5076827"/>
          </a:xfrm>
        </p:grpSpPr>
        <p:sp>
          <p:nvSpPr>
            <p:cNvPr id="7" name="Rectangle 7"/>
            <p:cNvSpPr>
              <a:spLocks noChangeArrowheads="1"/>
            </p:cNvSpPr>
            <p:nvPr userDrawn="1"/>
          </p:nvSpPr>
          <p:spPr bwMode="gray">
            <a:xfrm>
              <a:off x="2" y="-1"/>
              <a:ext cx="136523" cy="1135064"/>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8"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pic>
        <p:nvPicPr>
          <p:cNvPr id="10"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42396" y="1336594"/>
            <a:ext cx="4085129" cy="1620957"/>
          </a:xfrm>
        </p:spPr>
        <p:txBody>
          <a:bodyPr/>
          <a:lstStyle>
            <a:lvl1pPr>
              <a:lnSpc>
                <a:spcPct val="95000"/>
              </a:lnSpc>
              <a:defRPr sz="2000">
                <a:solidFill>
                  <a:schemeClr val="tx1"/>
                </a:solidFill>
                <a:latin typeface="+mn-lt"/>
              </a:defRPr>
            </a:lvl1pPr>
            <a:lvl2pPr marL="401638" indent="-169863">
              <a:lnSpc>
                <a:spcPct val="95000"/>
              </a:lnSpc>
              <a:buClr>
                <a:schemeClr val="tx2"/>
              </a:buClr>
              <a:defRPr sz="1800" b="0">
                <a:solidFill>
                  <a:schemeClr val="tx1"/>
                </a:solidFill>
                <a:latin typeface="+mn-lt"/>
              </a:defRPr>
            </a:lvl2pPr>
            <a:lvl3pPr marL="630238" indent="-173038">
              <a:lnSpc>
                <a:spcPct val="95000"/>
              </a:lnSpc>
              <a:buClr>
                <a:schemeClr val="tx2"/>
              </a:buClr>
              <a:defRPr sz="1400" b="0">
                <a:solidFill>
                  <a:schemeClr val="tx1"/>
                </a:solidFill>
                <a:latin typeface="+mn-lt"/>
              </a:defRPr>
            </a:lvl3pPr>
            <a:lvl4pPr marL="858838" indent="-169863">
              <a:lnSpc>
                <a:spcPct val="95000"/>
              </a:lnSpc>
              <a:buClr>
                <a:schemeClr val="tx2"/>
              </a:buClr>
              <a:defRPr sz="1400" b="0">
                <a:solidFill>
                  <a:schemeClr val="tx1"/>
                </a:solidFill>
                <a:latin typeface="+mn-lt"/>
              </a:defRPr>
            </a:lvl4pPr>
            <a:lvl5pPr marL="1087438" indent="-173038">
              <a:lnSpc>
                <a:spcPct val="95000"/>
              </a:lnSpc>
              <a:buClr>
                <a:schemeClr val="tx2"/>
              </a:buClr>
              <a:defRPr sz="1400" b="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1"/>
          </p:nvPr>
        </p:nvSpPr>
        <p:spPr>
          <a:xfrm>
            <a:off x="4373242" y="1336908"/>
            <a:ext cx="4077021" cy="1620957"/>
          </a:xfrm>
        </p:spPr>
        <p:txBody>
          <a:bodyPr/>
          <a:lstStyle>
            <a:lvl1pPr>
              <a:lnSpc>
                <a:spcPct val="95000"/>
              </a:lnSpc>
              <a:defRPr sz="2000">
                <a:solidFill>
                  <a:schemeClr val="tx1"/>
                </a:solidFill>
                <a:latin typeface="+mn-lt"/>
              </a:defRPr>
            </a:lvl1pPr>
            <a:lvl2pPr marL="401638" indent="-169863">
              <a:lnSpc>
                <a:spcPct val="95000"/>
              </a:lnSpc>
              <a:buClr>
                <a:schemeClr val="tx2"/>
              </a:buClr>
              <a:defRPr sz="1800" b="0">
                <a:solidFill>
                  <a:schemeClr val="tx1"/>
                </a:solidFill>
                <a:latin typeface="+mn-lt"/>
              </a:defRPr>
            </a:lvl2pPr>
            <a:lvl3pPr marL="630238" indent="-173038">
              <a:lnSpc>
                <a:spcPct val="95000"/>
              </a:lnSpc>
              <a:buClr>
                <a:schemeClr val="tx2"/>
              </a:buClr>
              <a:defRPr sz="1400" b="0">
                <a:solidFill>
                  <a:schemeClr val="tx1"/>
                </a:solidFill>
                <a:latin typeface="+mn-lt"/>
              </a:defRPr>
            </a:lvl3pPr>
            <a:lvl4pPr marL="858838" indent="-169863">
              <a:lnSpc>
                <a:spcPct val="95000"/>
              </a:lnSpc>
              <a:buClr>
                <a:schemeClr val="tx2"/>
              </a:buClr>
              <a:defRPr sz="1400" b="0">
                <a:solidFill>
                  <a:schemeClr val="tx1"/>
                </a:solidFill>
                <a:latin typeface="+mn-lt"/>
              </a:defRPr>
            </a:lvl4pPr>
            <a:lvl5pPr marL="1087438" indent="-173038">
              <a:lnSpc>
                <a:spcPct val="95000"/>
              </a:lnSpc>
              <a:buClr>
                <a:schemeClr val="tx2"/>
              </a:buClr>
              <a:defRPr sz="1400" b="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0" name="Title 1"/>
          <p:cNvSpPr>
            <a:spLocks noGrp="1"/>
          </p:cNvSpPr>
          <p:nvPr>
            <p:ph type="title"/>
          </p:nvPr>
        </p:nvSpPr>
        <p:spPr>
          <a:xfrm>
            <a:off x="241429" y="458390"/>
            <a:ext cx="8208875" cy="472437"/>
          </a:xfrm>
        </p:spPr>
        <p:txBody>
          <a:bodyPr/>
          <a:lstStyle>
            <a:lvl1pPr>
              <a:lnSpc>
                <a:spcPct val="95000"/>
              </a:lnSpc>
              <a:defRPr sz="2600" cap="none" baseline="0">
                <a:solidFill>
                  <a:schemeClr val="bg2"/>
                </a:solidFill>
              </a:defRPr>
            </a:lvl1pPr>
          </a:lstStyle>
          <a:p>
            <a:r>
              <a:rPr lang="en-US" smtClean="0"/>
              <a:t>Click to edit Master title style</a:t>
            </a:r>
            <a:endParaRPr lang="en-US" dirty="0"/>
          </a:p>
        </p:txBody>
      </p:sp>
      <p:sp>
        <p:nvSpPr>
          <p:cNvPr id="21" name="Text Placeholder 2"/>
          <p:cNvSpPr>
            <a:spLocks noGrp="1"/>
          </p:cNvSpPr>
          <p:nvPr>
            <p:ph type="body" idx="10"/>
          </p:nvPr>
        </p:nvSpPr>
        <p:spPr>
          <a:xfrm>
            <a:off x="240281" y="853798"/>
            <a:ext cx="8206105" cy="384721"/>
          </a:xfrm>
        </p:spPr>
        <p:txBody>
          <a:bodyPr/>
          <a:lstStyle>
            <a:lvl1pPr marL="0" indent="0">
              <a:buNone/>
              <a:defRPr sz="200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1" name="Date Placeholder 4"/>
          <p:cNvSpPr>
            <a:spLocks noGrp="1"/>
          </p:cNvSpPr>
          <p:nvPr>
            <p:ph type="dt" sz="half" idx="12"/>
          </p:nvPr>
        </p:nvSpPr>
        <p:spPr/>
        <p:txBody>
          <a:bodyPr/>
          <a:lstStyle>
            <a:lvl1pPr>
              <a:defRPr/>
            </a:lvl1pPr>
          </a:lstStyle>
          <a:p>
            <a:fld id="{3BF1C5F0-B7AA-484F-9EEA-0D6A2E27590E}" type="datetime1">
              <a:rPr lang="en-US" smtClean="0"/>
              <a:t>2/28/2013</a:t>
            </a:fld>
            <a:endParaRPr lang="en-US" dirty="0"/>
          </a:p>
        </p:txBody>
      </p:sp>
      <p:sp>
        <p:nvSpPr>
          <p:cNvPr id="12" name="Footer Placeholder 5"/>
          <p:cNvSpPr>
            <a:spLocks noGrp="1"/>
          </p:cNvSpPr>
          <p:nvPr>
            <p:ph type="ftr" sz="quarter" idx="13"/>
          </p:nvPr>
        </p:nvSpPr>
        <p:spPr/>
        <p:txBody>
          <a:bodyPr/>
          <a:lstStyle>
            <a:lvl1pPr>
              <a:defRPr/>
            </a:lvl1pPr>
          </a:lstStyle>
          <a:p>
            <a:r>
              <a:rPr lang="en-US" smtClean="0"/>
              <a:t>© 2013 Brocade Communications Systems, Inc. CONFIDENTIAL—For Internal Use Only</a:t>
            </a:r>
            <a:endParaRPr lang="en-US" dirty="0"/>
          </a:p>
        </p:txBody>
      </p:sp>
      <p:sp>
        <p:nvSpPr>
          <p:cNvPr id="13" name="Slide Number Placeholder 6"/>
          <p:cNvSpPr>
            <a:spLocks noGrp="1"/>
          </p:cNvSpPr>
          <p:nvPr>
            <p:ph type="sldNum" sz="quarter" idx="14"/>
          </p:nvPr>
        </p:nvSpPr>
        <p:spPr/>
        <p:txBody>
          <a:bodyPr/>
          <a:lstStyle>
            <a:lvl1pPr>
              <a:defRPr/>
            </a:lvl1pPr>
          </a:lstStyle>
          <a:p>
            <a:fld id="{8156C9FA-48C5-49F9-B016-C5E042FEE936}" type="slidenum">
              <a:rPr lang="en-US"/>
              <a:pPr/>
              <a:t>‹#›</a:t>
            </a:fld>
            <a:endParaRPr lang="en-US" dirty="0"/>
          </a:p>
        </p:txBody>
      </p:sp>
    </p:spTree>
    <p:extLst>
      <p:ext uri="{BB962C8B-B14F-4D97-AF65-F5344CB8AC3E}">
        <p14:creationId xmlns:p14="http://schemas.microsoft.com/office/powerpoint/2010/main" val="331700555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 and Content w/ Portrait Photo">
    <p:spTree>
      <p:nvGrpSpPr>
        <p:cNvPr id="1" name=""/>
        <p:cNvGrpSpPr/>
        <p:nvPr/>
      </p:nvGrpSpPr>
      <p:grpSpPr>
        <a:xfrm>
          <a:off x="0" y="0"/>
          <a:ext cx="0" cy="0"/>
          <a:chOff x="0" y="0"/>
          <a:chExt cx="0" cy="0"/>
        </a:xfrm>
      </p:grpSpPr>
      <p:sp>
        <p:nvSpPr>
          <p:cNvPr id="6" name="Rectangle 35"/>
          <p:cNvSpPr>
            <a:spLocks noChangeArrowheads="1"/>
          </p:cNvSpPr>
          <p:nvPr/>
        </p:nvSpPr>
        <p:spPr bwMode="gray">
          <a:xfrm>
            <a:off x="6207919" y="4146550"/>
            <a:ext cx="2242344" cy="5064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9525">
            <a:noFill/>
            <a:miter lim="800000"/>
            <a:headEnd/>
            <a:tailEnd/>
          </a:ln>
        </p:spPr>
        <p:txBody>
          <a:bodyPr/>
          <a:lstStyle/>
          <a:p>
            <a:pPr fontAlgn="auto">
              <a:spcBef>
                <a:spcPts val="0"/>
              </a:spcBef>
              <a:spcAft>
                <a:spcPts val="0"/>
              </a:spcAft>
              <a:defRPr/>
            </a:pPr>
            <a:endParaRPr lang="en-US" dirty="0">
              <a:latin typeface="+mn-lt"/>
              <a:ea typeface="+mn-ea"/>
            </a:endParaRPr>
          </a:p>
        </p:txBody>
      </p:sp>
      <p:grpSp>
        <p:nvGrpSpPr>
          <p:cNvPr id="7" name="Group 9"/>
          <p:cNvGrpSpPr>
            <a:grpSpLocks/>
          </p:cNvGrpSpPr>
          <p:nvPr userDrawn="1"/>
        </p:nvGrpSpPr>
        <p:grpSpPr bwMode="auto">
          <a:xfrm>
            <a:off x="0" y="0"/>
            <a:ext cx="136525" cy="5076825"/>
            <a:chOff x="2" y="-1"/>
            <a:chExt cx="136523" cy="5076827"/>
          </a:xfrm>
        </p:grpSpPr>
        <p:sp>
          <p:nvSpPr>
            <p:cNvPr id="8" name="Rectangle 7"/>
            <p:cNvSpPr>
              <a:spLocks noChangeArrowheads="1"/>
            </p:cNvSpPr>
            <p:nvPr userDrawn="1"/>
          </p:nvSpPr>
          <p:spPr bwMode="gray">
            <a:xfrm>
              <a:off x="2" y="-1"/>
              <a:ext cx="136523" cy="1135064"/>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sp>
        <p:nvSpPr>
          <p:cNvPr id="10" name="Rectangle 20"/>
          <p:cNvSpPr>
            <a:spLocks noChangeArrowheads="1"/>
          </p:cNvSpPr>
          <p:nvPr userDrawn="1"/>
        </p:nvSpPr>
        <p:spPr bwMode="gray">
          <a:xfrm flipH="1">
            <a:off x="8507413" y="4146550"/>
            <a:ext cx="636587" cy="506413"/>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pic>
        <p:nvPicPr>
          <p:cNvPr id="11"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42394" y="1336675"/>
            <a:ext cx="5793201" cy="3316288"/>
          </a:xfrm>
        </p:spPr>
        <p:txBody>
          <a:bodyPr/>
          <a:lstStyle>
            <a:lvl1pPr>
              <a:lnSpc>
                <a:spcPct val="95000"/>
              </a:lnSpc>
              <a:defRPr sz="2000">
                <a:solidFill>
                  <a:schemeClr val="tx1"/>
                </a:solidFill>
                <a:latin typeface="+mn-lt"/>
              </a:defRPr>
            </a:lvl1pPr>
            <a:lvl2pPr>
              <a:lnSpc>
                <a:spcPct val="95000"/>
              </a:lnSpc>
              <a:buClr>
                <a:schemeClr val="tx2"/>
              </a:buClr>
              <a:defRPr sz="1800" b="0">
                <a:solidFill>
                  <a:schemeClr val="tx1"/>
                </a:solidFill>
                <a:latin typeface="+mn-lt"/>
              </a:defRPr>
            </a:lvl2pPr>
            <a:lvl3pPr>
              <a:lnSpc>
                <a:spcPct val="95000"/>
              </a:lnSpc>
              <a:buClr>
                <a:schemeClr val="tx2"/>
              </a:buClr>
              <a:defRPr sz="1400" b="0">
                <a:solidFill>
                  <a:schemeClr val="tx1"/>
                </a:solidFill>
                <a:latin typeface="+mn-lt"/>
              </a:defRPr>
            </a:lvl3pPr>
            <a:lvl4pPr>
              <a:lnSpc>
                <a:spcPct val="95000"/>
              </a:lnSpc>
              <a:buClr>
                <a:schemeClr val="tx2"/>
              </a:buClr>
              <a:defRPr sz="1400" b="0">
                <a:solidFill>
                  <a:schemeClr val="tx1"/>
                </a:solidFill>
                <a:latin typeface="+mn-lt"/>
              </a:defRPr>
            </a:lvl4pPr>
            <a:lvl5pPr>
              <a:lnSpc>
                <a:spcPct val="95000"/>
              </a:lnSpc>
              <a:buClr>
                <a:schemeClr val="tx2"/>
              </a:buClr>
              <a:defRPr sz="1400" b="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Picture Placeholder 12"/>
          <p:cNvSpPr>
            <a:spLocks noGrp="1"/>
          </p:cNvSpPr>
          <p:nvPr>
            <p:ph type="pic" sz="quarter" idx="11"/>
          </p:nvPr>
        </p:nvSpPr>
        <p:spPr bwMode="gray">
          <a:xfrm>
            <a:off x="6188075" y="1439862"/>
            <a:ext cx="2955930" cy="2744341"/>
          </a:xfrm>
          <a:solidFill>
            <a:schemeClr val="tx2">
              <a:lumMod val="20000"/>
              <a:lumOff val="80000"/>
            </a:schemeClr>
          </a:solidFill>
        </p:spPr>
        <p:txBody>
          <a:bodyPr rtlCol="0"/>
          <a:lstStyle>
            <a:lvl1pPr marL="0" indent="0">
              <a:buNone/>
              <a:defRPr sz="2000"/>
            </a:lvl1pPr>
          </a:lstStyle>
          <a:p>
            <a:pPr lvl="0"/>
            <a:r>
              <a:rPr lang="en-US" noProof="0" smtClean="0"/>
              <a:t>Click icon to add picture</a:t>
            </a:r>
            <a:endParaRPr lang="en-US" noProof="0" dirty="0"/>
          </a:p>
        </p:txBody>
      </p:sp>
      <p:sp>
        <p:nvSpPr>
          <p:cNvPr id="22" name="Title 1"/>
          <p:cNvSpPr>
            <a:spLocks noGrp="1"/>
          </p:cNvSpPr>
          <p:nvPr>
            <p:ph type="title"/>
          </p:nvPr>
        </p:nvSpPr>
        <p:spPr>
          <a:xfrm>
            <a:off x="241429" y="458390"/>
            <a:ext cx="8208875" cy="472437"/>
          </a:xfrm>
        </p:spPr>
        <p:txBody>
          <a:bodyPr/>
          <a:lstStyle>
            <a:lvl1pPr>
              <a:lnSpc>
                <a:spcPct val="95000"/>
              </a:lnSpc>
              <a:defRPr sz="2600" cap="none" baseline="0">
                <a:solidFill>
                  <a:schemeClr val="bg2"/>
                </a:solidFill>
              </a:defRPr>
            </a:lvl1pPr>
          </a:lstStyle>
          <a:p>
            <a:r>
              <a:rPr lang="en-US" smtClean="0"/>
              <a:t>Click to edit Master title style</a:t>
            </a:r>
            <a:endParaRPr lang="en-US" dirty="0"/>
          </a:p>
        </p:txBody>
      </p:sp>
      <p:sp>
        <p:nvSpPr>
          <p:cNvPr id="23" name="Text Placeholder 2"/>
          <p:cNvSpPr>
            <a:spLocks noGrp="1"/>
          </p:cNvSpPr>
          <p:nvPr>
            <p:ph type="body" idx="10"/>
          </p:nvPr>
        </p:nvSpPr>
        <p:spPr>
          <a:xfrm>
            <a:off x="240281" y="853798"/>
            <a:ext cx="8206105" cy="384721"/>
          </a:xfrm>
        </p:spPr>
        <p:txBody>
          <a:bodyPr/>
          <a:lstStyle>
            <a:lvl1pPr marL="0" indent="0">
              <a:buNone/>
              <a:defRPr sz="200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4"/>
          <p:cNvSpPr>
            <a:spLocks noGrp="1"/>
          </p:cNvSpPr>
          <p:nvPr>
            <p:ph type="dt" sz="half" idx="12"/>
          </p:nvPr>
        </p:nvSpPr>
        <p:spPr/>
        <p:txBody>
          <a:bodyPr/>
          <a:lstStyle>
            <a:lvl1pPr>
              <a:defRPr/>
            </a:lvl1pPr>
          </a:lstStyle>
          <a:p>
            <a:fld id="{E0BD32B2-AA60-45B6-8AA4-70F024E2F050}" type="datetime1">
              <a:rPr lang="en-US" smtClean="0"/>
              <a:t>2/28/2013</a:t>
            </a:fld>
            <a:endParaRPr lang="en-US" dirty="0"/>
          </a:p>
        </p:txBody>
      </p:sp>
      <p:sp>
        <p:nvSpPr>
          <p:cNvPr id="14" name="Footer Placeholder 5"/>
          <p:cNvSpPr>
            <a:spLocks noGrp="1"/>
          </p:cNvSpPr>
          <p:nvPr>
            <p:ph type="ftr" sz="quarter" idx="13"/>
          </p:nvPr>
        </p:nvSpPr>
        <p:spPr/>
        <p:txBody>
          <a:bodyPr/>
          <a:lstStyle>
            <a:lvl1pPr>
              <a:defRPr/>
            </a:lvl1pPr>
          </a:lstStyle>
          <a:p>
            <a:r>
              <a:rPr lang="en-US" smtClean="0"/>
              <a:t>© 2013 Brocade Communications Systems, Inc. CONFIDENTIAL—For Internal Use Only</a:t>
            </a:r>
            <a:endParaRPr lang="en-US" dirty="0"/>
          </a:p>
        </p:txBody>
      </p:sp>
      <p:sp>
        <p:nvSpPr>
          <p:cNvPr id="15" name="Slide Number Placeholder 6"/>
          <p:cNvSpPr>
            <a:spLocks noGrp="1"/>
          </p:cNvSpPr>
          <p:nvPr>
            <p:ph type="sldNum" sz="quarter" idx="14"/>
          </p:nvPr>
        </p:nvSpPr>
        <p:spPr/>
        <p:txBody>
          <a:bodyPr/>
          <a:lstStyle>
            <a:lvl1pPr>
              <a:defRPr/>
            </a:lvl1pPr>
          </a:lstStyle>
          <a:p>
            <a:fld id="{68A341A4-5A6B-4DF9-A231-290C25F22671}" type="slidenum">
              <a:rPr lang="en-US"/>
              <a:pPr/>
              <a:t>‹#›</a:t>
            </a:fld>
            <a:endParaRPr lang="en-US" dirty="0"/>
          </a:p>
        </p:txBody>
      </p:sp>
    </p:spTree>
    <p:extLst>
      <p:ext uri="{BB962C8B-B14F-4D97-AF65-F5344CB8AC3E}">
        <p14:creationId xmlns:p14="http://schemas.microsoft.com/office/powerpoint/2010/main" val="1849838012"/>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ead and Content w/ Portrait Photo">
    <p:spTree>
      <p:nvGrpSpPr>
        <p:cNvPr id="1" name=""/>
        <p:cNvGrpSpPr/>
        <p:nvPr/>
      </p:nvGrpSpPr>
      <p:grpSpPr>
        <a:xfrm>
          <a:off x="0" y="0"/>
          <a:ext cx="0" cy="0"/>
          <a:chOff x="0" y="0"/>
          <a:chExt cx="0" cy="0"/>
        </a:xfrm>
      </p:grpSpPr>
      <p:sp>
        <p:nvSpPr>
          <p:cNvPr id="6" name="Rectangle 35"/>
          <p:cNvSpPr>
            <a:spLocks noChangeArrowheads="1"/>
          </p:cNvSpPr>
          <p:nvPr/>
        </p:nvSpPr>
        <p:spPr bwMode="gray">
          <a:xfrm>
            <a:off x="6207919" y="4146550"/>
            <a:ext cx="2242344" cy="5064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9525">
            <a:noFill/>
            <a:miter lim="800000"/>
            <a:headEnd/>
            <a:tailEnd/>
          </a:ln>
        </p:spPr>
        <p:txBody>
          <a:bodyPr/>
          <a:lstStyle/>
          <a:p>
            <a:pPr fontAlgn="auto">
              <a:spcBef>
                <a:spcPts val="0"/>
              </a:spcBef>
              <a:spcAft>
                <a:spcPts val="0"/>
              </a:spcAft>
              <a:defRPr/>
            </a:pPr>
            <a:endParaRPr lang="en-US" dirty="0">
              <a:latin typeface="+mn-lt"/>
              <a:ea typeface="+mn-ea"/>
            </a:endParaRPr>
          </a:p>
        </p:txBody>
      </p:sp>
      <p:grpSp>
        <p:nvGrpSpPr>
          <p:cNvPr id="7" name="Group 9"/>
          <p:cNvGrpSpPr>
            <a:grpSpLocks/>
          </p:cNvGrpSpPr>
          <p:nvPr userDrawn="1"/>
        </p:nvGrpSpPr>
        <p:grpSpPr bwMode="auto">
          <a:xfrm>
            <a:off x="0" y="0"/>
            <a:ext cx="136525" cy="5076825"/>
            <a:chOff x="2" y="-1"/>
            <a:chExt cx="136523" cy="5076827"/>
          </a:xfrm>
        </p:grpSpPr>
        <p:sp>
          <p:nvSpPr>
            <p:cNvPr id="8" name="Rectangle 7"/>
            <p:cNvSpPr>
              <a:spLocks noChangeArrowheads="1"/>
            </p:cNvSpPr>
            <p:nvPr userDrawn="1"/>
          </p:nvSpPr>
          <p:spPr bwMode="gray">
            <a:xfrm>
              <a:off x="2" y="-1"/>
              <a:ext cx="136523" cy="1135064"/>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sp>
        <p:nvSpPr>
          <p:cNvPr id="10" name="Rectangle 20"/>
          <p:cNvSpPr>
            <a:spLocks noChangeArrowheads="1"/>
          </p:cNvSpPr>
          <p:nvPr userDrawn="1"/>
        </p:nvSpPr>
        <p:spPr bwMode="gray">
          <a:xfrm flipH="1">
            <a:off x="8507413" y="4146550"/>
            <a:ext cx="636587" cy="506413"/>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pic>
        <p:nvPicPr>
          <p:cNvPr id="11"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42394" y="1336675"/>
            <a:ext cx="5793201" cy="3316288"/>
          </a:xfrm>
        </p:spPr>
        <p:txBody>
          <a:bodyPr/>
          <a:lstStyle>
            <a:lvl1pPr>
              <a:lnSpc>
                <a:spcPct val="95000"/>
              </a:lnSpc>
              <a:defRPr sz="2000">
                <a:solidFill>
                  <a:schemeClr val="tx1"/>
                </a:solidFill>
                <a:latin typeface="+mn-lt"/>
              </a:defRPr>
            </a:lvl1pPr>
            <a:lvl2pPr>
              <a:lnSpc>
                <a:spcPct val="95000"/>
              </a:lnSpc>
              <a:buClr>
                <a:schemeClr val="tx2"/>
              </a:buClr>
              <a:defRPr sz="1800" b="0">
                <a:solidFill>
                  <a:schemeClr val="tx1"/>
                </a:solidFill>
                <a:latin typeface="+mn-lt"/>
              </a:defRPr>
            </a:lvl2pPr>
            <a:lvl3pPr>
              <a:lnSpc>
                <a:spcPct val="95000"/>
              </a:lnSpc>
              <a:buClr>
                <a:schemeClr val="tx2"/>
              </a:buClr>
              <a:defRPr sz="1400" b="0">
                <a:solidFill>
                  <a:schemeClr val="tx1"/>
                </a:solidFill>
                <a:latin typeface="+mn-lt"/>
              </a:defRPr>
            </a:lvl3pPr>
            <a:lvl4pPr>
              <a:lnSpc>
                <a:spcPct val="95000"/>
              </a:lnSpc>
              <a:buClr>
                <a:schemeClr val="tx2"/>
              </a:buClr>
              <a:defRPr sz="1400" b="0">
                <a:solidFill>
                  <a:schemeClr val="tx1"/>
                </a:solidFill>
                <a:latin typeface="+mn-lt"/>
              </a:defRPr>
            </a:lvl4pPr>
            <a:lvl5pPr>
              <a:lnSpc>
                <a:spcPct val="95000"/>
              </a:lnSpc>
              <a:buClr>
                <a:schemeClr val="tx2"/>
              </a:buClr>
              <a:defRPr sz="1400" b="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Picture Placeholder 12"/>
          <p:cNvSpPr>
            <a:spLocks noGrp="1"/>
          </p:cNvSpPr>
          <p:nvPr>
            <p:ph type="pic" sz="quarter" idx="11"/>
          </p:nvPr>
        </p:nvSpPr>
        <p:spPr bwMode="gray">
          <a:xfrm>
            <a:off x="6188075" y="1439862"/>
            <a:ext cx="2955930" cy="2744341"/>
          </a:xfrm>
          <a:solidFill>
            <a:schemeClr val="tx2">
              <a:lumMod val="20000"/>
              <a:lumOff val="80000"/>
            </a:schemeClr>
          </a:solidFill>
        </p:spPr>
        <p:txBody>
          <a:bodyPr rtlCol="0"/>
          <a:lstStyle>
            <a:lvl1pPr marL="0" indent="0">
              <a:buNone/>
              <a:defRPr sz="2000"/>
            </a:lvl1pPr>
          </a:lstStyle>
          <a:p>
            <a:pPr lvl="0"/>
            <a:r>
              <a:rPr lang="en-US" noProof="0" smtClean="0"/>
              <a:t>Click icon to add picture</a:t>
            </a:r>
            <a:endParaRPr lang="en-US" noProof="0" dirty="0"/>
          </a:p>
        </p:txBody>
      </p:sp>
      <p:sp>
        <p:nvSpPr>
          <p:cNvPr id="22" name="Title 1"/>
          <p:cNvSpPr>
            <a:spLocks noGrp="1"/>
          </p:cNvSpPr>
          <p:nvPr>
            <p:ph type="title"/>
          </p:nvPr>
        </p:nvSpPr>
        <p:spPr>
          <a:xfrm>
            <a:off x="241429" y="458390"/>
            <a:ext cx="8208875" cy="472437"/>
          </a:xfrm>
        </p:spPr>
        <p:txBody>
          <a:bodyPr/>
          <a:lstStyle>
            <a:lvl1pPr>
              <a:lnSpc>
                <a:spcPct val="95000"/>
              </a:lnSpc>
              <a:defRPr sz="2600" cap="none" baseline="0">
                <a:solidFill>
                  <a:schemeClr val="bg2"/>
                </a:solidFill>
              </a:defRPr>
            </a:lvl1pPr>
          </a:lstStyle>
          <a:p>
            <a:r>
              <a:rPr lang="en-US" smtClean="0"/>
              <a:t>Click to edit Master title style</a:t>
            </a:r>
            <a:endParaRPr lang="en-US" dirty="0"/>
          </a:p>
        </p:txBody>
      </p:sp>
      <p:sp>
        <p:nvSpPr>
          <p:cNvPr id="12" name="Date Placeholder 4"/>
          <p:cNvSpPr>
            <a:spLocks noGrp="1"/>
          </p:cNvSpPr>
          <p:nvPr>
            <p:ph type="dt" sz="half" idx="12"/>
          </p:nvPr>
        </p:nvSpPr>
        <p:spPr/>
        <p:txBody>
          <a:bodyPr/>
          <a:lstStyle>
            <a:lvl1pPr>
              <a:defRPr/>
            </a:lvl1pPr>
          </a:lstStyle>
          <a:p>
            <a:fld id="{947E74D3-26A3-4999-B3A0-0131BABBCA38}" type="datetime1">
              <a:rPr lang="en-US" smtClean="0"/>
              <a:t>2/28/2013</a:t>
            </a:fld>
            <a:endParaRPr lang="en-US" dirty="0"/>
          </a:p>
        </p:txBody>
      </p:sp>
      <p:sp>
        <p:nvSpPr>
          <p:cNvPr id="14" name="Footer Placeholder 5"/>
          <p:cNvSpPr>
            <a:spLocks noGrp="1"/>
          </p:cNvSpPr>
          <p:nvPr>
            <p:ph type="ftr" sz="quarter" idx="13"/>
          </p:nvPr>
        </p:nvSpPr>
        <p:spPr/>
        <p:txBody>
          <a:bodyPr/>
          <a:lstStyle>
            <a:lvl1pPr>
              <a:defRPr/>
            </a:lvl1pPr>
          </a:lstStyle>
          <a:p>
            <a:r>
              <a:rPr lang="en-US" smtClean="0"/>
              <a:t>© 2013 Brocade Communications Systems, Inc. CONFIDENTIAL—For Internal Use Only</a:t>
            </a:r>
            <a:endParaRPr lang="en-US" dirty="0"/>
          </a:p>
        </p:txBody>
      </p:sp>
      <p:sp>
        <p:nvSpPr>
          <p:cNvPr id="15" name="Slide Number Placeholder 6"/>
          <p:cNvSpPr>
            <a:spLocks noGrp="1"/>
          </p:cNvSpPr>
          <p:nvPr>
            <p:ph type="sldNum" sz="quarter" idx="14"/>
          </p:nvPr>
        </p:nvSpPr>
        <p:spPr/>
        <p:txBody>
          <a:bodyPr/>
          <a:lstStyle>
            <a:lvl1pPr>
              <a:defRPr/>
            </a:lvl1pPr>
          </a:lstStyle>
          <a:p>
            <a:fld id="{68A341A4-5A6B-4DF9-A231-290C25F22671}" type="slidenum">
              <a:rPr lang="en-US"/>
              <a:pPr/>
              <a:t>‹#›</a:t>
            </a:fld>
            <a:endParaRPr lang="en-US" dirty="0"/>
          </a:p>
        </p:txBody>
      </p:sp>
    </p:spTree>
    <p:extLst>
      <p:ext uri="{BB962C8B-B14F-4D97-AF65-F5344CB8AC3E}">
        <p14:creationId xmlns:p14="http://schemas.microsoft.com/office/powerpoint/2010/main" val="22991213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 and Content w/ Landscape Photo">
    <p:spTree>
      <p:nvGrpSpPr>
        <p:cNvPr id="1" name=""/>
        <p:cNvGrpSpPr/>
        <p:nvPr/>
      </p:nvGrpSpPr>
      <p:grpSpPr>
        <a:xfrm>
          <a:off x="0" y="0"/>
          <a:ext cx="0" cy="0"/>
          <a:chOff x="0" y="0"/>
          <a:chExt cx="0" cy="0"/>
        </a:xfrm>
      </p:grpSpPr>
      <p:sp>
        <p:nvSpPr>
          <p:cNvPr id="6" name="Rectangle 35"/>
          <p:cNvSpPr>
            <a:spLocks noChangeArrowheads="1"/>
          </p:cNvSpPr>
          <p:nvPr userDrawn="1"/>
        </p:nvSpPr>
        <p:spPr bwMode="gray">
          <a:xfrm>
            <a:off x="4479925" y="4146550"/>
            <a:ext cx="3970338" cy="5064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9525">
            <a:noFill/>
            <a:miter lim="800000"/>
            <a:headEnd/>
            <a:tailEnd/>
          </a:ln>
        </p:spPr>
        <p:txBody>
          <a:bodyPr/>
          <a:lstStyle/>
          <a:p>
            <a:pPr fontAlgn="auto">
              <a:spcBef>
                <a:spcPts val="0"/>
              </a:spcBef>
              <a:spcAft>
                <a:spcPts val="0"/>
              </a:spcAft>
              <a:defRPr/>
            </a:pPr>
            <a:endParaRPr lang="en-US" dirty="0">
              <a:latin typeface="+mn-lt"/>
              <a:ea typeface="+mn-ea"/>
            </a:endParaRPr>
          </a:p>
        </p:txBody>
      </p:sp>
      <p:grpSp>
        <p:nvGrpSpPr>
          <p:cNvPr id="7" name="Group 9"/>
          <p:cNvGrpSpPr>
            <a:grpSpLocks/>
          </p:cNvGrpSpPr>
          <p:nvPr userDrawn="1"/>
        </p:nvGrpSpPr>
        <p:grpSpPr bwMode="auto">
          <a:xfrm>
            <a:off x="0" y="0"/>
            <a:ext cx="136525" cy="5076825"/>
            <a:chOff x="2" y="-1"/>
            <a:chExt cx="136523" cy="5076827"/>
          </a:xfrm>
        </p:grpSpPr>
        <p:sp>
          <p:nvSpPr>
            <p:cNvPr id="8" name="Rectangle 7"/>
            <p:cNvSpPr>
              <a:spLocks noChangeArrowheads="1"/>
            </p:cNvSpPr>
            <p:nvPr userDrawn="1"/>
          </p:nvSpPr>
          <p:spPr bwMode="gray">
            <a:xfrm>
              <a:off x="2" y="-1"/>
              <a:ext cx="136523" cy="1135064"/>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sp>
        <p:nvSpPr>
          <p:cNvPr id="10" name="Rectangle 20"/>
          <p:cNvSpPr>
            <a:spLocks noChangeArrowheads="1"/>
          </p:cNvSpPr>
          <p:nvPr userDrawn="1"/>
        </p:nvSpPr>
        <p:spPr bwMode="gray">
          <a:xfrm flipH="1">
            <a:off x="8507413" y="4146550"/>
            <a:ext cx="636587" cy="506413"/>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pic>
        <p:nvPicPr>
          <p:cNvPr id="11"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41261" y="1336675"/>
            <a:ext cx="4088645" cy="3316288"/>
          </a:xfrm>
        </p:spPr>
        <p:txBody>
          <a:bodyPr/>
          <a:lstStyle>
            <a:lvl1pPr>
              <a:lnSpc>
                <a:spcPct val="95000"/>
              </a:lnSpc>
              <a:defRPr sz="2000">
                <a:solidFill>
                  <a:schemeClr val="tx1"/>
                </a:solidFill>
                <a:latin typeface="+mn-lt"/>
              </a:defRPr>
            </a:lvl1pPr>
            <a:lvl2pPr>
              <a:lnSpc>
                <a:spcPct val="95000"/>
              </a:lnSpc>
              <a:defRPr sz="1800" b="0">
                <a:solidFill>
                  <a:schemeClr val="tx1"/>
                </a:solidFill>
                <a:latin typeface="+mn-lt"/>
              </a:defRPr>
            </a:lvl2pPr>
            <a:lvl3pPr>
              <a:lnSpc>
                <a:spcPct val="95000"/>
              </a:lnSpc>
              <a:defRPr sz="1400" b="0">
                <a:solidFill>
                  <a:schemeClr val="tx1"/>
                </a:solidFill>
                <a:latin typeface="+mn-lt"/>
              </a:defRPr>
            </a:lvl3pPr>
            <a:lvl4pPr>
              <a:lnSpc>
                <a:spcPct val="95000"/>
              </a:lnSpc>
              <a:defRPr sz="1400" b="0">
                <a:solidFill>
                  <a:schemeClr val="tx1"/>
                </a:solidFill>
                <a:latin typeface="+mn-lt"/>
              </a:defRPr>
            </a:lvl4pPr>
            <a:lvl5pPr>
              <a:lnSpc>
                <a:spcPct val="95000"/>
              </a:lnSpc>
              <a:defRPr sz="1400" b="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Picture Placeholder 13"/>
          <p:cNvSpPr>
            <a:spLocks noGrp="1"/>
          </p:cNvSpPr>
          <p:nvPr>
            <p:ph type="pic" sz="quarter" idx="11"/>
          </p:nvPr>
        </p:nvSpPr>
        <p:spPr bwMode="gray">
          <a:xfrm>
            <a:off x="4479925" y="1439862"/>
            <a:ext cx="4664075" cy="2623091"/>
          </a:xfrm>
          <a:solidFill>
            <a:schemeClr val="tx2">
              <a:lumMod val="20000"/>
              <a:lumOff val="80000"/>
            </a:schemeClr>
          </a:solidFill>
        </p:spPr>
        <p:txBody>
          <a:bodyPr rtlCol="0"/>
          <a:lstStyle>
            <a:lvl1pPr marL="0" indent="0">
              <a:buNone/>
              <a:defRPr sz="2000"/>
            </a:lvl1pPr>
          </a:lstStyle>
          <a:p>
            <a:pPr lvl="0"/>
            <a:r>
              <a:rPr lang="en-US" noProof="0" smtClean="0"/>
              <a:t>Click icon to add picture</a:t>
            </a:r>
            <a:endParaRPr lang="en-US" noProof="0" dirty="0"/>
          </a:p>
        </p:txBody>
      </p:sp>
      <p:sp>
        <p:nvSpPr>
          <p:cNvPr id="23" name="Title 1"/>
          <p:cNvSpPr>
            <a:spLocks noGrp="1"/>
          </p:cNvSpPr>
          <p:nvPr>
            <p:ph type="title"/>
          </p:nvPr>
        </p:nvSpPr>
        <p:spPr>
          <a:xfrm>
            <a:off x="241429" y="458390"/>
            <a:ext cx="8208875" cy="472437"/>
          </a:xfrm>
        </p:spPr>
        <p:txBody>
          <a:bodyPr/>
          <a:lstStyle>
            <a:lvl1pPr>
              <a:lnSpc>
                <a:spcPct val="95000"/>
              </a:lnSpc>
              <a:defRPr sz="2600" cap="none" baseline="0">
                <a:solidFill>
                  <a:schemeClr val="bg2"/>
                </a:solidFill>
              </a:defRPr>
            </a:lvl1pPr>
          </a:lstStyle>
          <a:p>
            <a:r>
              <a:rPr lang="en-US" smtClean="0"/>
              <a:t>Click to edit Master title style</a:t>
            </a:r>
            <a:endParaRPr lang="en-US" dirty="0"/>
          </a:p>
        </p:txBody>
      </p:sp>
      <p:sp>
        <p:nvSpPr>
          <p:cNvPr id="25" name="Text Placeholder 2"/>
          <p:cNvSpPr>
            <a:spLocks noGrp="1"/>
          </p:cNvSpPr>
          <p:nvPr>
            <p:ph type="body" idx="10"/>
          </p:nvPr>
        </p:nvSpPr>
        <p:spPr>
          <a:xfrm>
            <a:off x="240281" y="853798"/>
            <a:ext cx="8206105" cy="384721"/>
          </a:xfrm>
        </p:spPr>
        <p:txBody>
          <a:bodyPr/>
          <a:lstStyle>
            <a:lvl1pPr marL="0" indent="0">
              <a:buNone/>
              <a:defRPr sz="200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2" name="Date Placeholder 4"/>
          <p:cNvSpPr>
            <a:spLocks noGrp="1"/>
          </p:cNvSpPr>
          <p:nvPr>
            <p:ph type="dt" sz="half" idx="12"/>
          </p:nvPr>
        </p:nvSpPr>
        <p:spPr/>
        <p:txBody>
          <a:bodyPr/>
          <a:lstStyle>
            <a:lvl1pPr>
              <a:defRPr/>
            </a:lvl1pPr>
          </a:lstStyle>
          <a:p>
            <a:fld id="{C1092889-823C-449F-BCE1-CBDD51E00147}" type="datetime1">
              <a:rPr lang="en-US" smtClean="0"/>
              <a:t>2/28/2013</a:t>
            </a:fld>
            <a:endParaRPr lang="en-US" dirty="0"/>
          </a:p>
        </p:txBody>
      </p:sp>
      <p:sp>
        <p:nvSpPr>
          <p:cNvPr id="13" name="Footer Placeholder 5"/>
          <p:cNvSpPr>
            <a:spLocks noGrp="1"/>
          </p:cNvSpPr>
          <p:nvPr>
            <p:ph type="ftr" sz="quarter" idx="13"/>
          </p:nvPr>
        </p:nvSpPr>
        <p:spPr/>
        <p:txBody>
          <a:bodyPr/>
          <a:lstStyle>
            <a:lvl1pPr>
              <a:defRPr/>
            </a:lvl1pPr>
          </a:lstStyle>
          <a:p>
            <a:r>
              <a:rPr lang="en-US" smtClean="0"/>
              <a:t>© 2013 Brocade Communications Systems, Inc. CONFIDENTIAL—For Internal Use Only</a:t>
            </a:r>
            <a:endParaRPr lang="en-US" dirty="0"/>
          </a:p>
        </p:txBody>
      </p:sp>
      <p:sp>
        <p:nvSpPr>
          <p:cNvPr id="15" name="Slide Number Placeholder 6"/>
          <p:cNvSpPr>
            <a:spLocks noGrp="1"/>
          </p:cNvSpPr>
          <p:nvPr>
            <p:ph type="sldNum" sz="quarter" idx="14"/>
          </p:nvPr>
        </p:nvSpPr>
        <p:spPr/>
        <p:txBody>
          <a:bodyPr/>
          <a:lstStyle>
            <a:lvl1pPr>
              <a:defRPr/>
            </a:lvl1pPr>
          </a:lstStyle>
          <a:p>
            <a:fld id="{C393A984-76D1-4AF9-8901-8CF3519A45CB}" type="slidenum">
              <a:rPr lang="en-US"/>
              <a:pPr/>
              <a:t>‹#›</a:t>
            </a:fld>
            <a:endParaRPr lang="en-US" dirty="0"/>
          </a:p>
        </p:txBody>
      </p:sp>
    </p:spTree>
    <p:extLst>
      <p:ext uri="{BB962C8B-B14F-4D97-AF65-F5344CB8AC3E}">
        <p14:creationId xmlns:p14="http://schemas.microsoft.com/office/powerpoint/2010/main" val="59752900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Head and Content w/ Landscape Photo">
    <p:spTree>
      <p:nvGrpSpPr>
        <p:cNvPr id="1" name=""/>
        <p:cNvGrpSpPr/>
        <p:nvPr/>
      </p:nvGrpSpPr>
      <p:grpSpPr>
        <a:xfrm>
          <a:off x="0" y="0"/>
          <a:ext cx="0" cy="0"/>
          <a:chOff x="0" y="0"/>
          <a:chExt cx="0" cy="0"/>
        </a:xfrm>
      </p:grpSpPr>
      <p:sp>
        <p:nvSpPr>
          <p:cNvPr id="6" name="Rectangle 35"/>
          <p:cNvSpPr>
            <a:spLocks noChangeArrowheads="1"/>
          </p:cNvSpPr>
          <p:nvPr userDrawn="1"/>
        </p:nvSpPr>
        <p:spPr bwMode="gray">
          <a:xfrm>
            <a:off x="4479925" y="4146550"/>
            <a:ext cx="3970338" cy="5064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9525">
            <a:noFill/>
            <a:miter lim="800000"/>
            <a:headEnd/>
            <a:tailEnd/>
          </a:ln>
        </p:spPr>
        <p:txBody>
          <a:bodyPr/>
          <a:lstStyle/>
          <a:p>
            <a:pPr fontAlgn="auto">
              <a:spcBef>
                <a:spcPts val="0"/>
              </a:spcBef>
              <a:spcAft>
                <a:spcPts val="0"/>
              </a:spcAft>
              <a:defRPr/>
            </a:pPr>
            <a:endParaRPr lang="en-US" dirty="0">
              <a:latin typeface="+mn-lt"/>
              <a:ea typeface="+mn-ea"/>
            </a:endParaRPr>
          </a:p>
        </p:txBody>
      </p:sp>
      <p:grpSp>
        <p:nvGrpSpPr>
          <p:cNvPr id="7" name="Group 9"/>
          <p:cNvGrpSpPr>
            <a:grpSpLocks/>
          </p:cNvGrpSpPr>
          <p:nvPr userDrawn="1"/>
        </p:nvGrpSpPr>
        <p:grpSpPr bwMode="auto">
          <a:xfrm>
            <a:off x="0" y="0"/>
            <a:ext cx="136525" cy="5076825"/>
            <a:chOff x="2" y="-1"/>
            <a:chExt cx="136523" cy="5076827"/>
          </a:xfrm>
        </p:grpSpPr>
        <p:sp>
          <p:nvSpPr>
            <p:cNvPr id="8" name="Rectangle 7"/>
            <p:cNvSpPr>
              <a:spLocks noChangeArrowheads="1"/>
            </p:cNvSpPr>
            <p:nvPr userDrawn="1"/>
          </p:nvSpPr>
          <p:spPr bwMode="gray">
            <a:xfrm>
              <a:off x="2" y="-1"/>
              <a:ext cx="136523" cy="1135064"/>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9" name="Rectangle 16"/>
            <p:cNvSpPr>
              <a:spLocks noChangeArrowheads="1"/>
            </p:cNvSpPr>
            <p:nvPr userDrawn="1"/>
          </p:nvSpPr>
          <p:spPr bwMode="gray">
            <a:xfrm>
              <a:off x="1590" y="1201737"/>
              <a:ext cx="134935" cy="387508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75000"/>
                </a:lnSpc>
                <a:spcBef>
                  <a:spcPts val="0"/>
                </a:spcBef>
                <a:spcAft>
                  <a:spcPts val="0"/>
                </a:spcAft>
                <a:defRPr/>
              </a:pPr>
              <a:endParaRPr lang="en-US" dirty="0">
                <a:solidFill>
                  <a:schemeClr val="bg1"/>
                </a:solidFill>
              </a:endParaRPr>
            </a:p>
          </p:txBody>
        </p:sp>
      </p:grpSp>
      <p:sp>
        <p:nvSpPr>
          <p:cNvPr id="10" name="Rectangle 20"/>
          <p:cNvSpPr>
            <a:spLocks noChangeArrowheads="1"/>
          </p:cNvSpPr>
          <p:nvPr userDrawn="1"/>
        </p:nvSpPr>
        <p:spPr bwMode="gray">
          <a:xfrm flipH="1">
            <a:off x="8507413" y="4146550"/>
            <a:ext cx="636587" cy="506413"/>
          </a:xfrm>
          <a:prstGeom prst="rect">
            <a:avLst/>
          </a:prstGeom>
          <a:gradFill rotWithShape="1">
            <a:gsLst>
              <a:gs pos="0">
                <a:srgbClr val="DA5800"/>
              </a:gs>
              <a:gs pos="50000">
                <a:srgbClr val="FF6600"/>
              </a:gs>
              <a:gs pos="100000">
                <a:srgbClr val="FF9933"/>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pic>
        <p:nvPicPr>
          <p:cNvPr id="11"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538" y="4851400"/>
            <a:ext cx="862012"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41261" y="1336675"/>
            <a:ext cx="4088645" cy="3316288"/>
          </a:xfrm>
        </p:spPr>
        <p:txBody>
          <a:bodyPr/>
          <a:lstStyle>
            <a:lvl1pPr>
              <a:lnSpc>
                <a:spcPct val="95000"/>
              </a:lnSpc>
              <a:defRPr sz="2000">
                <a:solidFill>
                  <a:schemeClr val="tx1"/>
                </a:solidFill>
                <a:latin typeface="+mn-lt"/>
              </a:defRPr>
            </a:lvl1pPr>
            <a:lvl2pPr>
              <a:lnSpc>
                <a:spcPct val="95000"/>
              </a:lnSpc>
              <a:defRPr sz="1800" b="0">
                <a:solidFill>
                  <a:schemeClr val="tx1"/>
                </a:solidFill>
                <a:latin typeface="+mn-lt"/>
              </a:defRPr>
            </a:lvl2pPr>
            <a:lvl3pPr>
              <a:lnSpc>
                <a:spcPct val="95000"/>
              </a:lnSpc>
              <a:defRPr sz="1400" b="0">
                <a:solidFill>
                  <a:schemeClr val="tx1"/>
                </a:solidFill>
                <a:latin typeface="+mn-lt"/>
              </a:defRPr>
            </a:lvl3pPr>
            <a:lvl4pPr>
              <a:lnSpc>
                <a:spcPct val="95000"/>
              </a:lnSpc>
              <a:defRPr sz="1400" b="0">
                <a:solidFill>
                  <a:schemeClr val="tx1"/>
                </a:solidFill>
                <a:latin typeface="+mn-lt"/>
              </a:defRPr>
            </a:lvl4pPr>
            <a:lvl5pPr>
              <a:lnSpc>
                <a:spcPct val="95000"/>
              </a:lnSpc>
              <a:defRPr sz="1400" b="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Picture Placeholder 13"/>
          <p:cNvSpPr>
            <a:spLocks noGrp="1"/>
          </p:cNvSpPr>
          <p:nvPr>
            <p:ph type="pic" sz="quarter" idx="11"/>
          </p:nvPr>
        </p:nvSpPr>
        <p:spPr bwMode="gray">
          <a:xfrm>
            <a:off x="4479925" y="1439862"/>
            <a:ext cx="4664075" cy="2623091"/>
          </a:xfrm>
          <a:solidFill>
            <a:schemeClr val="tx2">
              <a:lumMod val="20000"/>
              <a:lumOff val="80000"/>
            </a:schemeClr>
          </a:solidFill>
        </p:spPr>
        <p:txBody>
          <a:bodyPr rtlCol="0"/>
          <a:lstStyle>
            <a:lvl1pPr marL="0" indent="0">
              <a:buNone/>
              <a:defRPr sz="2000"/>
            </a:lvl1pPr>
          </a:lstStyle>
          <a:p>
            <a:pPr lvl="0"/>
            <a:r>
              <a:rPr lang="en-US" noProof="0" smtClean="0"/>
              <a:t>Click icon to add picture</a:t>
            </a:r>
            <a:endParaRPr lang="en-US" noProof="0" dirty="0"/>
          </a:p>
        </p:txBody>
      </p:sp>
      <p:sp>
        <p:nvSpPr>
          <p:cNvPr id="23" name="Title 1"/>
          <p:cNvSpPr>
            <a:spLocks noGrp="1"/>
          </p:cNvSpPr>
          <p:nvPr>
            <p:ph type="title"/>
          </p:nvPr>
        </p:nvSpPr>
        <p:spPr>
          <a:xfrm>
            <a:off x="241429" y="458390"/>
            <a:ext cx="8208875" cy="472437"/>
          </a:xfrm>
        </p:spPr>
        <p:txBody>
          <a:bodyPr/>
          <a:lstStyle>
            <a:lvl1pPr>
              <a:lnSpc>
                <a:spcPct val="95000"/>
              </a:lnSpc>
              <a:defRPr sz="2600" cap="none" baseline="0">
                <a:solidFill>
                  <a:schemeClr val="bg2"/>
                </a:solidFill>
              </a:defRPr>
            </a:lvl1pPr>
          </a:lstStyle>
          <a:p>
            <a:r>
              <a:rPr lang="en-US" smtClean="0"/>
              <a:t>Click to edit Master title style</a:t>
            </a:r>
            <a:endParaRPr lang="en-US" dirty="0"/>
          </a:p>
        </p:txBody>
      </p:sp>
      <p:sp>
        <p:nvSpPr>
          <p:cNvPr id="12" name="Date Placeholder 4"/>
          <p:cNvSpPr>
            <a:spLocks noGrp="1"/>
          </p:cNvSpPr>
          <p:nvPr>
            <p:ph type="dt" sz="half" idx="12"/>
          </p:nvPr>
        </p:nvSpPr>
        <p:spPr/>
        <p:txBody>
          <a:bodyPr/>
          <a:lstStyle>
            <a:lvl1pPr>
              <a:defRPr/>
            </a:lvl1pPr>
          </a:lstStyle>
          <a:p>
            <a:fld id="{0A6D3473-4A74-4481-B718-31EE34552329}" type="datetime1">
              <a:rPr lang="en-US" smtClean="0"/>
              <a:t>2/28/2013</a:t>
            </a:fld>
            <a:endParaRPr lang="en-US" dirty="0"/>
          </a:p>
        </p:txBody>
      </p:sp>
      <p:sp>
        <p:nvSpPr>
          <p:cNvPr id="13" name="Footer Placeholder 5"/>
          <p:cNvSpPr>
            <a:spLocks noGrp="1"/>
          </p:cNvSpPr>
          <p:nvPr>
            <p:ph type="ftr" sz="quarter" idx="13"/>
          </p:nvPr>
        </p:nvSpPr>
        <p:spPr/>
        <p:txBody>
          <a:bodyPr/>
          <a:lstStyle>
            <a:lvl1pPr>
              <a:defRPr/>
            </a:lvl1pPr>
          </a:lstStyle>
          <a:p>
            <a:r>
              <a:rPr lang="en-US" smtClean="0"/>
              <a:t>© 2013 Brocade Communications Systems, Inc. CONFIDENTIAL—For Internal Use Only</a:t>
            </a:r>
            <a:endParaRPr lang="en-US" dirty="0"/>
          </a:p>
        </p:txBody>
      </p:sp>
      <p:sp>
        <p:nvSpPr>
          <p:cNvPr id="15" name="Slide Number Placeholder 6"/>
          <p:cNvSpPr>
            <a:spLocks noGrp="1"/>
          </p:cNvSpPr>
          <p:nvPr>
            <p:ph type="sldNum" sz="quarter" idx="14"/>
          </p:nvPr>
        </p:nvSpPr>
        <p:spPr/>
        <p:txBody>
          <a:bodyPr/>
          <a:lstStyle>
            <a:lvl1pPr>
              <a:defRPr/>
            </a:lvl1pPr>
          </a:lstStyle>
          <a:p>
            <a:fld id="{C393A984-76D1-4AF9-8901-8CF3519A45CB}" type="slidenum">
              <a:rPr lang="en-US"/>
              <a:pPr/>
              <a:t>‹#›</a:t>
            </a:fld>
            <a:endParaRPr lang="en-US" dirty="0"/>
          </a:p>
        </p:txBody>
      </p:sp>
    </p:spTree>
    <p:extLst>
      <p:ext uri="{BB962C8B-B14F-4D97-AF65-F5344CB8AC3E}">
        <p14:creationId xmlns:p14="http://schemas.microsoft.com/office/powerpoint/2010/main" val="546830357"/>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41300" y="457200"/>
            <a:ext cx="8208963"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US" smtClean="0"/>
              <a:t>Head</a:t>
            </a:r>
          </a:p>
        </p:txBody>
      </p:sp>
      <p:sp>
        <p:nvSpPr>
          <p:cNvPr id="1027" name="Text Placeholder 2"/>
          <p:cNvSpPr>
            <a:spLocks noGrp="1"/>
          </p:cNvSpPr>
          <p:nvPr>
            <p:ph type="body" idx="1"/>
          </p:nvPr>
        </p:nvSpPr>
        <p:spPr bwMode="auto">
          <a:xfrm>
            <a:off x="241300" y="1336675"/>
            <a:ext cx="8208963"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lvl="0"/>
            <a:r>
              <a:rPr lang="en-US" smtClean="0"/>
              <a:t>Click to edit bullet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 name="Date Placeholder 4"/>
          <p:cNvSpPr>
            <a:spLocks noGrp="1"/>
          </p:cNvSpPr>
          <p:nvPr>
            <p:ph type="dt" sz="half" idx="2"/>
          </p:nvPr>
        </p:nvSpPr>
        <p:spPr>
          <a:xfrm>
            <a:off x="4479925" y="4973638"/>
            <a:ext cx="1089025" cy="115887"/>
          </a:xfrm>
          <a:prstGeom prst="rect">
            <a:avLst/>
          </a:prstGeom>
        </p:spPr>
        <p:txBody>
          <a:bodyPr vert="horz" wrap="square" lIns="0" tIns="0" rIns="0" bIns="0" numCol="1" anchor="b" anchorCtr="0" compatLnSpc="1">
            <a:prstTxWarp prst="textNoShape">
              <a:avLst/>
            </a:prstTxWarp>
          </a:bodyPr>
          <a:lstStyle>
            <a:lvl1pPr>
              <a:defRPr sz="700">
                <a:solidFill>
                  <a:srgbClr val="898989"/>
                </a:solidFill>
              </a:defRPr>
            </a:lvl1pPr>
          </a:lstStyle>
          <a:p>
            <a:fld id="{5CB0D717-0341-4357-B9EA-42F894F49ABC}" type="datetime1">
              <a:rPr lang="en-US" smtClean="0"/>
              <a:t>2/28/2013</a:t>
            </a:fld>
            <a:endParaRPr lang="en-US" dirty="0"/>
          </a:p>
        </p:txBody>
      </p:sp>
      <p:sp>
        <p:nvSpPr>
          <p:cNvPr id="11" name="Footer Placeholder 5"/>
          <p:cNvSpPr>
            <a:spLocks noGrp="1"/>
          </p:cNvSpPr>
          <p:nvPr>
            <p:ph type="ftr" sz="quarter" idx="3"/>
          </p:nvPr>
        </p:nvSpPr>
        <p:spPr>
          <a:xfrm>
            <a:off x="336550" y="4987925"/>
            <a:ext cx="3990975" cy="103188"/>
          </a:xfrm>
          <a:prstGeom prst="rect">
            <a:avLst/>
          </a:prstGeom>
        </p:spPr>
        <p:txBody>
          <a:bodyPr vert="horz" wrap="square" lIns="0" tIns="0" rIns="0" bIns="0" numCol="1" anchor="b" anchorCtr="0" compatLnSpc="1">
            <a:prstTxWarp prst="textNoShape">
              <a:avLst/>
            </a:prstTxWarp>
          </a:bodyPr>
          <a:lstStyle>
            <a:lvl1pPr>
              <a:defRPr sz="700">
                <a:solidFill>
                  <a:srgbClr val="898989"/>
                </a:solidFill>
              </a:defRPr>
            </a:lvl1pPr>
          </a:lstStyle>
          <a:p>
            <a:r>
              <a:rPr lang="en-US" smtClean="0"/>
              <a:t>© 2013 Brocade Communications Systems, Inc. CONFIDENTIAL—For Internal Use Only</a:t>
            </a:r>
            <a:endParaRPr lang="en-US" dirty="0"/>
          </a:p>
        </p:txBody>
      </p:sp>
      <p:sp>
        <p:nvSpPr>
          <p:cNvPr id="8" name="Slide Number Placeholder 6"/>
          <p:cNvSpPr>
            <a:spLocks noGrp="1"/>
          </p:cNvSpPr>
          <p:nvPr>
            <p:ph type="sldNum" sz="quarter" idx="4"/>
          </p:nvPr>
        </p:nvSpPr>
        <p:spPr>
          <a:xfrm>
            <a:off x="7766050" y="4979988"/>
            <a:ext cx="257175" cy="115887"/>
          </a:xfrm>
          <a:prstGeom prst="rect">
            <a:avLst/>
          </a:prstGeom>
        </p:spPr>
        <p:txBody>
          <a:bodyPr vert="horz" wrap="square" lIns="0" tIns="0" rIns="0" bIns="0" numCol="1" anchor="b" anchorCtr="0" compatLnSpc="1">
            <a:prstTxWarp prst="textNoShape">
              <a:avLst/>
            </a:prstTxWarp>
          </a:bodyPr>
          <a:lstStyle>
            <a:lvl1pPr algn="r">
              <a:defRPr sz="800">
                <a:solidFill>
                  <a:srgbClr val="898989"/>
                </a:solidFill>
              </a:defRPr>
            </a:lvl1pPr>
          </a:lstStyle>
          <a:p>
            <a:fld id="{CBFDF5F9-5EBC-4F50-BE6B-1C44E0EC5959}"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910" r:id="rId4"/>
    <p:sldLayoutId id="2147483896" r:id="rId5"/>
    <p:sldLayoutId id="2147483897" r:id="rId6"/>
    <p:sldLayoutId id="2147483909" r:id="rId7"/>
    <p:sldLayoutId id="2147483898" r:id="rId8"/>
    <p:sldLayoutId id="2147483908" r:id="rId9"/>
    <p:sldLayoutId id="2147483899" r:id="rId10"/>
    <p:sldLayoutId id="2147483911" r:id="rId11"/>
    <p:sldLayoutId id="2147483900" r:id="rId12"/>
    <p:sldLayoutId id="2147483901" r:id="rId13"/>
    <p:sldLayoutId id="2147483904" r:id="rId14"/>
    <p:sldLayoutId id="2147483906" r:id="rId15"/>
    <p:sldLayoutId id="2147483912" r:id="rId16"/>
    <p:sldLayoutId id="2147483913" r:id="rId17"/>
    <p:sldLayoutId id="2147483914" r:id="rId18"/>
    <p:sldLayoutId id="2147483915" r:id="rId19"/>
    <p:sldLayoutId id="2147483916" r:id="rId20"/>
    <p:sldLayoutId id="2147483918" r:id="rId21"/>
  </p:sldLayoutIdLst>
  <p:transition>
    <p:fade/>
  </p:transition>
  <p:timing>
    <p:tnLst>
      <p:par>
        <p:cTn id="1" dur="indefinite" restart="never" nodeType="tmRoot"/>
      </p:par>
    </p:tnLst>
  </p:timing>
  <p:hf hdr="0" dt="0"/>
  <p:txStyles>
    <p:titleStyle>
      <a:lvl1pPr algn="l" rtl="0" eaLnBrk="1" fontAlgn="base" hangingPunct="1">
        <a:lnSpc>
          <a:spcPct val="95000"/>
        </a:lnSpc>
        <a:spcBef>
          <a:spcPct val="0"/>
        </a:spcBef>
        <a:spcAft>
          <a:spcPct val="0"/>
        </a:spcAft>
        <a:defRPr lang="en-US" sz="2600" kern="1200" dirty="0">
          <a:solidFill>
            <a:schemeClr val="bg2"/>
          </a:solidFill>
          <a:latin typeface="+mj-lt"/>
          <a:ea typeface="ＭＳ Ｐゴシック" pitchFamily="34" charset="-128"/>
          <a:cs typeface="+mj-cs"/>
        </a:defRPr>
      </a:lvl1pPr>
      <a:lvl2pPr algn="l" rtl="0" eaLnBrk="1" fontAlgn="base" hangingPunct="1">
        <a:lnSpc>
          <a:spcPct val="95000"/>
        </a:lnSpc>
        <a:spcBef>
          <a:spcPct val="0"/>
        </a:spcBef>
        <a:spcAft>
          <a:spcPct val="0"/>
        </a:spcAft>
        <a:defRPr sz="2600">
          <a:solidFill>
            <a:schemeClr val="bg2"/>
          </a:solidFill>
          <a:latin typeface="Franklin Gothic Demi" pitchFamily="34" charset="0"/>
          <a:ea typeface="ＭＳ Ｐゴシック" pitchFamily="34" charset="-128"/>
        </a:defRPr>
      </a:lvl2pPr>
      <a:lvl3pPr algn="l" rtl="0" eaLnBrk="1" fontAlgn="base" hangingPunct="1">
        <a:lnSpc>
          <a:spcPct val="95000"/>
        </a:lnSpc>
        <a:spcBef>
          <a:spcPct val="0"/>
        </a:spcBef>
        <a:spcAft>
          <a:spcPct val="0"/>
        </a:spcAft>
        <a:defRPr sz="2600">
          <a:solidFill>
            <a:schemeClr val="bg2"/>
          </a:solidFill>
          <a:latin typeface="Franklin Gothic Demi" pitchFamily="34" charset="0"/>
          <a:ea typeface="ＭＳ Ｐゴシック" pitchFamily="34" charset="-128"/>
        </a:defRPr>
      </a:lvl3pPr>
      <a:lvl4pPr algn="l" rtl="0" eaLnBrk="1" fontAlgn="base" hangingPunct="1">
        <a:lnSpc>
          <a:spcPct val="95000"/>
        </a:lnSpc>
        <a:spcBef>
          <a:spcPct val="0"/>
        </a:spcBef>
        <a:spcAft>
          <a:spcPct val="0"/>
        </a:spcAft>
        <a:defRPr sz="2600">
          <a:solidFill>
            <a:schemeClr val="bg2"/>
          </a:solidFill>
          <a:latin typeface="Franklin Gothic Demi" pitchFamily="34" charset="0"/>
          <a:ea typeface="ＭＳ Ｐゴシック" pitchFamily="34" charset="-128"/>
        </a:defRPr>
      </a:lvl4pPr>
      <a:lvl5pPr algn="l" rtl="0" eaLnBrk="1" fontAlgn="base" hangingPunct="1">
        <a:lnSpc>
          <a:spcPct val="95000"/>
        </a:lnSpc>
        <a:spcBef>
          <a:spcPct val="0"/>
        </a:spcBef>
        <a:spcAft>
          <a:spcPct val="0"/>
        </a:spcAft>
        <a:defRPr sz="2600">
          <a:solidFill>
            <a:schemeClr val="bg2"/>
          </a:solidFill>
          <a:latin typeface="Franklin Gothic Demi" pitchFamily="34" charset="0"/>
          <a:ea typeface="ＭＳ Ｐゴシック" pitchFamily="34" charset="-128"/>
        </a:defRPr>
      </a:lvl5pPr>
      <a:lvl6pPr marL="457200" algn="l" rtl="0" eaLnBrk="1" fontAlgn="base" hangingPunct="1">
        <a:lnSpc>
          <a:spcPct val="95000"/>
        </a:lnSpc>
        <a:spcBef>
          <a:spcPct val="0"/>
        </a:spcBef>
        <a:spcAft>
          <a:spcPct val="0"/>
        </a:spcAft>
        <a:defRPr sz="2600">
          <a:solidFill>
            <a:schemeClr val="bg2"/>
          </a:solidFill>
          <a:latin typeface="Franklin Gothic Demi" pitchFamily="34" charset="0"/>
          <a:ea typeface="ＭＳ Ｐゴシック" pitchFamily="34" charset="-128"/>
        </a:defRPr>
      </a:lvl6pPr>
      <a:lvl7pPr marL="914400" algn="l" rtl="0" eaLnBrk="1" fontAlgn="base" hangingPunct="1">
        <a:lnSpc>
          <a:spcPct val="95000"/>
        </a:lnSpc>
        <a:spcBef>
          <a:spcPct val="0"/>
        </a:spcBef>
        <a:spcAft>
          <a:spcPct val="0"/>
        </a:spcAft>
        <a:defRPr sz="2600">
          <a:solidFill>
            <a:schemeClr val="bg2"/>
          </a:solidFill>
          <a:latin typeface="Franklin Gothic Demi" pitchFamily="34" charset="0"/>
          <a:ea typeface="ＭＳ Ｐゴシック" pitchFamily="34" charset="-128"/>
        </a:defRPr>
      </a:lvl7pPr>
      <a:lvl8pPr marL="1371600" algn="l" rtl="0" eaLnBrk="1" fontAlgn="base" hangingPunct="1">
        <a:lnSpc>
          <a:spcPct val="95000"/>
        </a:lnSpc>
        <a:spcBef>
          <a:spcPct val="0"/>
        </a:spcBef>
        <a:spcAft>
          <a:spcPct val="0"/>
        </a:spcAft>
        <a:defRPr sz="2600">
          <a:solidFill>
            <a:schemeClr val="bg2"/>
          </a:solidFill>
          <a:latin typeface="Franklin Gothic Demi" pitchFamily="34" charset="0"/>
          <a:ea typeface="ＭＳ Ｐゴシック" pitchFamily="34" charset="-128"/>
        </a:defRPr>
      </a:lvl8pPr>
      <a:lvl9pPr marL="1828800" algn="l" rtl="0" eaLnBrk="1" fontAlgn="base" hangingPunct="1">
        <a:lnSpc>
          <a:spcPct val="95000"/>
        </a:lnSpc>
        <a:spcBef>
          <a:spcPct val="0"/>
        </a:spcBef>
        <a:spcAft>
          <a:spcPct val="0"/>
        </a:spcAft>
        <a:defRPr sz="2600">
          <a:solidFill>
            <a:schemeClr val="bg2"/>
          </a:solidFill>
          <a:latin typeface="Franklin Gothic Demi" pitchFamily="34" charset="0"/>
          <a:ea typeface="ＭＳ Ｐゴシック" pitchFamily="34" charset="-128"/>
        </a:defRPr>
      </a:lvl9pPr>
    </p:titleStyle>
    <p:bodyStyle>
      <a:lvl1pPr marL="173038" indent="-173038" algn="l" rtl="0" eaLnBrk="1" fontAlgn="base" hangingPunct="1">
        <a:lnSpc>
          <a:spcPct val="95000"/>
        </a:lnSpc>
        <a:spcBef>
          <a:spcPts val="1400"/>
        </a:spcBef>
        <a:spcAft>
          <a:spcPct val="0"/>
        </a:spcAft>
        <a:buFont typeface="Arial" pitchFamily="34" charset="0"/>
        <a:buChar char="•"/>
        <a:defRPr lang="en-US" sz="2000" kern="1200" dirty="0">
          <a:solidFill>
            <a:schemeClr val="tx1"/>
          </a:solidFill>
          <a:latin typeface="+mn-lt"/>
          <a:ea typeface="ＭＳ Ｐゴシック" pitchFamily="34" charset="-128"/>
          <a:cs typeface="+mn-cs"/>
        </a:defRPr>
      </a:lvl1pPr>
      <a:lvl2pPr marL="401638" indent="-169863" algn="l" rtl="0" eaLnBrk="1" fontAlgn="base" hangingPunct="1">
        <a:lnSpc>
          <a:spcPct val="95000"/>
        </a:lnSpc>
        <a:spcBef>
          <a:spcPts val="700"/>
        </a:spcBef>
        <a:spcAft>
          <a:spcPct val="0"/>
        </a:spcAft>
        <a:buClr>
          <a:schemeClr val="tx2"/>
        </a:buClr>
        <a:buFont typeface="Arial" pitchFamily="34" charset="0"/>
        <a:buChar char="•"/>
        <a:defRPr lang="en-US" kern="1200" dirty="0">
          <a:solidFill>
            <a:schemeClr val="tx1"/>
          </a:solidFill>
          <a:latin typeface="+mn-lt"/>
          <a:ea typeface="ＭＳ Ｐゴシック" pitchFamily="34" charset="-128"/>
          <a:cs typeface="+mn-cs"/>
        </a:defRPr>
      </a:lvl2pPr>
      <a:lvl3pPr marL="630238" indent="-173038" algn="l" rtl="0" eaLnBrk="1" fontAlgn="base" hangingPunct="1">
        <a:lnSpc>
          <a:spcPct val="95000"/>
        </a:lnSpc>
        <a:spcBef>
          <a:spcPts val="700"/>
        </a:spcBef>
        <a:spcAft>
          <a:spcPct val="0"/>
        </a:spcAft>
        <a:buClr>
          <a:schemeClr val="tx2"/>
        </a:buClr>
        <a:buFont typeface="Arial" pitchFamily="34" charset="0"/>
        <a:buChar char="•"/>
        <a:defRPr lang="en-US" sz="1400" kern="1200" dirty="0">
          <a:solidFill>
            <a:schemeClr val="tx1"/>
          </a:solidFill>
          <a:latin typeface="+mn-lt"/>
          <a:ea typeface="ＭＳ Ｐゴシック" pitchFamily="34" charset="-128"/>
          <a:cs typeface="+mn-cs"/>
        </a:defRPr>
      </a:lvl3pPr>
      <a:lvl4pPr marL="858838" indent="-169863" algn="l" rtl="0" eaLnBrk="1" fontAlgn="base" hangingPunct="1">
        <a:lnSpc>
          <a:spcPct val="95000"/>
        </a:lnSpc>
        <a:spcBef>
          <a:spcPts val="700"/>
        </a:spcBef>
        <a:spcAft>
          <a:spcPct val="0"/>
        </a:spcAft>
        <a:buClr>
          <a:schemeClr val="tx2"/>
        </a:buClr>
        <a:buFont typeface="Arial" pitchFamily="34" charset="0"/>
        <a:buChar char="•"/>
        <a:defRPr lang="en-US" sz="1400" kern="1200" dirty="0">
          <a:solidFill>
            <a:schemeClr val="tx1"/>
          </a:solidFill>
          <a:latin typeface="+mn-lt"/>
          <a:ea typeface="ＭＳ Ｐゴシック" pitchFamily="34" charset="-128"/>
          <a:cs typeface="+mn-cs"/>
        </a:defRPr>
      </a:lvl4pPr>
      <a:lvl5pPr marL="1087438" indent="-173038" algn="l" rtl="0" eaLnBrk="1" fontAlgn="base" hangingPunct="1">
        <a:lnSpc>
          <a:spcPct val="95000"/>
        </a:lnSpc>
        <a:spcBef>
          <a:spcPts val="700"/>
        </a:spcBef>
        <a:spcAft>
          <a:spcPct val="0"/>
        </a:spcAft>
        <a:buClr>
          <a:schemeClr val="tx2"/>
        </a:buClr>
        <a:buFont typeface="Arial" pitchFamily="34" charset="0"/>
        <a:buChar char="•"/>
        <a:defRPr lang="en-US" sz="1400" kern="1200" dirty="0">
          <a:solidFill>
            <a:schemeClr val="tx1"/>
          </a:solidFill>
          <a:latin typeface="+mn-lt"/>
          <a:ea typeface="ＭＳ Ｐゴシック"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7.png"/><Relationship Id="rId21" Type="http://schemas.openxmlformats.org/officeDocument/2006/relationships/image" Target="../media/image33.png"/><Relationship Id="rId7" Type="http://schemas.openxmlformats.org/officeDocument/2006/relationships/image" Target="../media/image21.jpe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9.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19.png"/><Relationship Id="rId15" Type="http://schemas.openxmlformats.org/officeDocument/2006/relationships/image" Target="../media/image27.png"/><Relationship Id="rId23" Type="http://schemas.openxmlformats.org/officeDocument/2006/relationships/image" Target="../media/image35.png"/><Relationship Id="rId10" Type="http://schemas.microsoft.com/office/2007/relationships/hdphoto" Target="../media/hdphoto2.wdp"/><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2.jpeg"/><Relationship Id="rId14" Type="http://schemas.openxmlformats.org/officeDocument/2006/relationships/image" Target="../media/image26.png"/><Relationship Id="rId22"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notesSlide" Target="../notesSlides/notesSlide13.xml"/><Relationship Id="rId7" Type="http://schemas.openxmlformats.org/officeDocument/2006/relationships/image" Target="../media/image44.emf"/><Relationship Id="rId2" Type="http://schemas.openxmlformats.org/officeDocument/2006/relationships/slideLayout" Target="../slideLayouts/slideLayout12.xml"/><Relationship Id="rId1" Type="http://schemas.openxmlformats.org/officeDocument/2006/relationships/tags" Target="../tags/tag1.xml"/><Relationship Id="rId6" Type="http://schemas.openxmlformats.org/officeDocument/2006/relationships/image" Target="../media/image43.emf"/><Relationship Id="rId11" Type="http://schemas.openxmlformats.org/officeDocument/2006/relationships/image" Target="../media/image48.emf"/><Relationship Id="rId5" Type="http://schemas.openxmlformats.org/officeDocument/2006/relationships/image" Target="../media/image42.png"/><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slideLayout" Target="../slideLayouts/slideLayout12.xml"/><Relationship Id="rId7" Type="http://schemas.openxmlformats.org/officeDocument/2006/relationships/image" Target="../media/image48.emf"/><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3.emf"/><Relationship Id="rId11" Type="http://schemas.openxmlformats.org/officeDocument/2006/relationships/image" Target="../media/image47.emf"/><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notesSlide" Target="../notesSlides/notesSlide14.xml"/><Relationship Id="rId9" Type="http://schemas.openxmlformats.org/officeDocument/2006/relationships/image" Target="../media/image45.emf"/></Relationships>
</file>

<file path=ppt/slides/_rels/slide2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slideLayout" Target="../slideLayouts/slideLayout12.xml"/><Relationship Id="rId7" Type="http://schemas.openxmlformats.org/officeDocument/2006/relationships/image" Target="../media/image51.emf"/><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50.emf"/><Relationship Id="rId5" Type="http://schemas.openxmlformats.org/officeDocument/2006/relationships/image" Target="../media/image49.png"/><Relationship Id="rId4" Type="http://schemas.openxmlformats.org/officeDocument/2006/relationships/notesSlide" Target="../notesSlides/notesSlide15.xml"/><Relationship Id="rId9"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54.jp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3" Type="http://schemas.openxmlformats.org/officeDocument/2006/relationships/image" Target="../media/image56.png"/><Relationship Id="rId21" Type="http://schemas.openxmlformats.org/officeDocument/2006/relationships/image" Target="../media/image74.jp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image" Target="../media/image73.jpg"/><Relationship Id="rId1" Type="http://schemas.openxmlformats.org/officeDocument/2006/relationships/slideLayout" Target="../slideLayouts/slideLayout11.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jpe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1330" y="1472970"/>
            <a:ext cx="6104495" cy="1729704"/>
          </a:xfrm>
        </p:spPr>
        <p:txBody>
          <a:bodyPr/>
          <a:lstStyle/>
          <a:p>
            <a:r>
              <a:rPr lang="en-US" dirty="0"/>
              <a:t>Software Defined Networking </a:t>
            </a:r>
            <a:br>
              <a:rPr lang="en-US" dirty="0"/>
            </a:br>
            <a:r>
              <a:rPr lang="en-US" dirty="0"/>
              <a:t>An Overview</a:t>
            </a:r>
            <a:br>
              <a:rPr lang="en-US" dirty="0"/>
            </a:br>
            <a:endParaRPr lang="en-US" dirty="0"/>
          </a:p>
        </p:txBody>
      </p:sp>
      <p:sp>
        <p:nvSpPr>
          <p:cNvPr id="5" name="Footer Placeholder 4"/>
          <p:cNvSpPr>
            <a:spLocks noGrp="1"/>
          </p:cNvSpPr>
          <p:nvPr>
            <p:ph type="ftr" sz="quarter" idx="3"/>
          </p:nvPr>
        </p:nvSpPr>
        <p:spPr/>
        <p:txBody>
          <a:bodyPr/>
          <a:lstStyle/>
          <a:p>
            <a:r>
              <a:rPr lang="en-US" smtClean="0"/>
              <a:t>© 2013 Brocade Communications Systems, Inc. CONFIDENTIAL—For Internal Use Only</a:t>
            </a:r>
            <a:endParaRPr lang="en-US" dirty="0"/>
          </a:p>
        </p:txBody>
      </p:sp>
      <p:sp>
        <p:nvSpPr>
          <p:cNvPr id="6" name="Slide Number Placeholder 5"/>
          <p:cNvSpPr>
            <a:spLocks noGrp="1"/>
          </p:cNvSpPr>
          <p:nvPr>
            <p:ph type="sldNum" sz="quarter" idx="4"/>
          </p:nvPr>
        </p:nvSpPr>
        <p:spPr/>
        <p:txBody>
          <a:bodyPr/>
          <a:lstStyle/>
          <a:p>
            <a:fld id="{7BCC8D0D-EAEC-449D-9161-023DFF90F2E2}" type="slidenum">
              <a:rPr lang="en-US" smtClean="0"/>
              <a:pPr/>
              <a:t>1</a:t>
            </a:fld>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90182"/>
            <a:ext cx="2286000" cy="2053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Placeholder 5"/>
          <p:cNvSpPr txBox="1">
            <a:spLocks/>
          </p:cNvSpPr>
          <p:nvPr/>
        </p:nvSpPr>
        <p:spPr>
          <a:xfrm>
            <a:off x="5616000" y="3505172"/>
            <a:ext cx="3329277" cy="647870"/>
          </a:xfrm>
          <a:prstGeom prst="rect">
            <a:avLst/>
          </a:prstGeom>
        </p:spPr>
        <p:txBody>
          <a:bodyPr vert="horz" wrap="square" lIns="91440" tIns="45720" rIns="91440" bIns="45720" rtlCol="0" anchor="t" anchorCtr="0">
            <a:spAutoFit/>
          </a:bodyPr>
          <a:lstStyle>
            <a:lvl1pPr marL="0" indent="0" algn="l" defTabSz="914400" rtl="0" eaLnBrk="1" latinLnBrk="0" hangingPunct="1">
              <a:lnSpc>
                <a:spcPct val="95000"/>
              </a:lnSpc>
              <a:spcBef>
                <a:spcPts val="1200"/>
              </a:spcBef>
              <a:buFont typeface="Arial" pitchFamily="34" charset="0"/>
              <a:buNone/>
              <a:defRPr lang="en-US" sz="2000" b="0" kern="1200">
                <a:solidFill>
                  <a:schemeClr val="tx1"/>
                </a:solidFill>
                <a:latin typeface="+mn-lt"/>
                <a:ea typeface="+mn-ea"/>
                <a:cs typeface="+mn-cs"/>
              </a:defRPr>
            </a:lvl1pPr>
            <a:lvl2pPr marL="457200" indent="0" algn="l" defTabSz="914400" rtl="0" eaLnBrk="1" latinLnBrk="0" hangingPunct="1">
              <a:lnSpc>
                <a:spcPct val="95000"/>
              </a:lnSpc>
              <a:spcBef>
                <a:spcPts val="700"/>
              </a:spcBef>
              <a:buClr>
                <a:schemeClr val="tx2"/>
              </a:buClr>
              <a:buFont typeface="Arial" pitchFamily="34" charset="0"/>
              <a:buNone/>
              <a:defRPr lang="en-US" sz="1800" b="0" kern="1200">
                <a:solidFill>
                  <a:schemeClr val="tx1">
                    <a:tint val="75000"/>
                  </a:schemeClr>
                </a:solidFill>
                <a:latin typeface="+mn-lt"/>
                <a:ea typeface="+mn-ea"/>
                <a:cs typeface="+mn-cs"/>
              </a:defRPr>
            </a:lvl2pPr>
            <a:lvl3pPr marL="914400" indent="0" algn="l" defTabSz="914400" rtl="0" eaLnBrk="1" latinLnBrk="0" hangingPunct="1">
              <a:lnSpc>
                <a:spcPct val="95000"/>
              </a:lnSpc>
              <a:spcBef>
                <a:spcPts val="700"/>
              </a:spcBef>
              <a:buClr>
                <a:schemeClr val="tx2"/>
              </a:buClr>
              <a:buFont typeface="Arial" pitchFamily="34" charset="0"/>
              <a:buNone/>
              <a:defRPr lang="en-US" sz="1600" b="0" kern="1200">
                <a:solidFill>
                  <a:schemeClr val="tx1">
                    <a:tint val="75000"/>
                  </a:schemeClr>
                </a:solidFill>
                <a:latin typeface="+mn-lt"/>
                <a:ea typeface="+mn-ea"/>
                <a:cs typeface="+mn-cs"/>
              </a:defRPr>
            </a:lvl3pPr>
            <a:lvl4pPr marL="1371600" indent="0" algn="l" defTabSz="914400" rtl="0" eaLnBrk="1" latinLnBrk="0" hangingPunct="1">
              <a:lnSpc>
                <a:spcPct val="95000"/>
              </a:lnSpc>
              <a:spcBef>
                <a:spcPts val="700"/>
              </a:spcBef>
              <a:buClr>
                <a:schemeClr val="tx2"/>
              </a:buClr>
              <a:buFont typeface="Arial" pitchFamily="34" charset="0"/>
              <a:buNone/>
              <a:defRPr lang="en-US" sz="1400" b="0" kern="1200">
                <a:solidFill>
                  <a:schemeClr val="tx1">
                    <a:tint val="75000"/>
                  </a:schemeClr>
                </a:solidFill>
                <a:latin typeface="+mn-lt"/>
                <a:ea typeface="+mn-ea"/>
                <a:cs typeface="+mn-cs"/>
              </a:defRPr>
            </a:lvl4pPr>
            <a:lvl5pPr marL="1828800" indent="0" algn="l" defTabSz="914400" rtl="0" eaLnBrk="1" latinLnBrk="0" hangingPunct="1">
              <a:lnSpc>
                <a:spcPct val="95000"/>
              </a:lnSpc>
              <a:spcBef>
                <a:spcPts val="700"/>
              </a:spcBef>
              <a:buClr>
                <a:schemeClr val="tx2"/>
              </a:buClr>
              <a:buFont typeface="Arial" pitchFamily="34" charset="0"/>
              <a:buNone/>
              <a:defRPr lang="en-US" sz="1400" b="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gn="ctr"/>
            <a:r>
              <a:rPr lang="en-US" dirty="0" smtClean="0"/>
              <a:t>Daniel Schrader</a:t>
            </a:r>
          </a:p>
          <a:p>
            <a:pPr algn="ctr">
              <a:spcBef>
                <a:spcPts val="0"/>
              </a:spcBef>
            </a:pPr>
            <a:r>
              <a:rPr lang="en-US" sz="1800" dirty="0" smtClean="0"/>
              <a:t>Vyatta, a Brocade Company</a:t>
            </a:r>
            <a:endParaRPr lang="en-US" sz="1800" dirty="0"/>
          </a:p>
        </p:txBody>
      </p:sp>
      <p:sp>
        <p:nvSpPr>
          <p:cNvPr id="3" name="Rounded Rectangle 2"/>
          <p:cNvSpPr/>
          <p:nvPr/>
        </p:nvSpPr>
        <p:spPr bwMode="auto">
          <a:xfrm>
            <a:off x="3362324" y="317500"/>
            <a:ext cx="4956175" cy="892175"/>
          </a:xfrm>
          <a:prstGeom prst="roundRect">
            <a:avLst/>
          </a:prstGeom>
          <a:solidFill>
            <a:schemeClr val="tx2">
              <a:lumMod val="40000"/>
              <a:lumOff val="60000"/>
            </a:schemeClr>
          </a:solidFill>
          <a:ln w="19050" algn="ctr">
            <a:noFill/>
            <a:miter lim="800000"/>
            <a:headEnd/>
            <a:tailEnd/>
          </a:ln>
          <a:scene3d>
            <a:camera prst="orthographicFront"/>
            <a:lightRig rig="threePt" dir="t"/>
          </a:scene3d>
          <a:sp3d>
            <a:bevelT/>
          </a:sp3d>
        </p:spPr>
        <p:txBody>
          <a:bodyPr wrap="none" rtlCol="0" anchor="ctr"/>
          <a:lstStyle/>
          <a:p>
            <a:pPr algn="ctr"/>
            <a:r>
              <a:rPr lang="en-US" sz="2400" b="1" dirty="0" smtClean="0"/>
              <a:t>The Webinar will </a:t>
            </a:r>
            <a:br>
              <a:rPr lang="en-US" sz="2400" b="1" dirty="0" smtClean="0"/>
            </a:br>
            <a:r>
              <a:rPr lang="en-US" sz="2400" b="1" dirty="0" smtClean="0"/>
              <a:t>begin at </a:t>
            </a:r>
            <a:r>
              <a:rPr lang="en-US" sz="2400" b="1" dirty="0" smtClean="0"/>
              <a:t>2:02</a:t>
            </a:r>
            <a:endParaRPr lang="en-US" sz="2400" b="1" dirty="0"/>
          </a:p>
        </p:txBody>
      </p:sp>
    </p:spTree>
    <p:extLst>
      <p:ext uri="{BB962C8B-B14F-4D97-AF65-F5344CB8AC3E}">
        <p14:creationId xmlns:p14="http://schemas.microsoft.com/office/powerpoint/2010/main" val="45724396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a:bodyPr>
          <a:lstStyle/>
          <a:p>
            <a:pPr algn="l"/>
            <a:r>
              <a:rPr lang="en-US" dirty="0" smtClean="0"/>
              <a:t>Traditional Network</a:t>
            </a:r>
            <a:endParaRPr lang="en-US" dirty="0"/>
          </a:p>
        </p:txBody>
      </p:sp>
      <p:grpSp>
        <p:nvGrpSpPr>
          <p:cNvPr id="58" name="Group 57"/>
          <p:cNvGrpSpPr/>
          <p:nvPr/>
        </p:nvGrpSpPr>
        <p:grpSpPr>
          <a:xfrm>
            <a:off x="1315355" y="1880716"/>
            <a:ext cx="6552587" cy="2979790"/>
            <a:chOff x="945333" y="2514598"/>
            <a:chExt cx="7063274" cy="3535897"/>
          </a:xfrm>
        </p:grpSpPr>
        <p:cxnSp>
          <p:nvCxnSpPr>
            <p:cNvPr id="104" name="Straight Connector 103"/>
            <p:cNvCxnSpPr/>
            <p:nvPr/>
          </p:nvCxnSpPr>
          <p:spPr>
            <a:xfrm>
              <a:off x="1537462" y="4389120"/>
              <a:ext cx="1615449" cy="119196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3238320" y="3163734"/>
              <a:ext cx="0" cy="220182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5752618" y="3163734"/>
              <a:ext cx="0" cy="220182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934594" y="2993074"/>
              <a:ext cx="1615449" cy="119196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1537462" y="3085752"/>
              <a:ext cx="1537462" cy="121424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012581" y="4366840"/>
              <a:ext cx="1537462" cy="121424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394440" y="3163734"/>
              <a:ext cx="2198357" cy="243088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394440" y="5666650"/>
              <a:ext cx="2198357" cy="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394440" y="3008237"/>
              <a:ext cx="2198357" cy="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394440" y="3197151"/>
              <a:ext cx="2276344" cy="238393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4" name="Picture 12" descr="l3_switch_gr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459" y="2514598"/>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2" descr="l3_switch_gr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459" y="5064779"/>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2" descr="l3_switch_gr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475" y="2514598"/>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2" descr="l3_switch_gr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1475" y="5060904"/>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2" descr="l3_switch_gr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33" y="3700832"/>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2" descr="l3_switch_gr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886" y="3700832"/>
              <a:ext cx="857721" cy="985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1233070" y="2076294"/>
            <a:ext cx="6686277" cy="2577478"/>
            <a:chOff x="1140314" y="2605711"/>
            <a:chExt cx="6788584" cy="2922693"/>
          </a:xfrm>
        </p:grpSpPr>
        <p:grpSp>
          <p:nvGrpSpPr>
            <p:cNvPr id="80" name="Group 79"/>
            <p:cNvGrpSpPr/>
            <p:nvPr/>
          </p:nvGrpSpPr>
          <p:grpSpPr>
            <a:xfrm>
              <a:off x="2910978" y="2605711"/>
              <a:ext cx="968219" cy="390502"/>
              <a:chOff x="438150" y="1536700"/>
              <a:chExt cx="1606549" cy="769258"/>
            </a:xfrm>
          </p:grpSpPr>
          <p:sp>
            <p:nvSpPr>
              <p:cNvPr id="101" name="Rounded Rectangle 100"/>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102" name="Rounded Rectangle 101"/>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103" name="Rounded Rectangle 102"/>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1" name="Group 80"/>
            <p:cNvGrpSpPr/>
            <p:nvPr/>
          </p:nvGrpSpPr>
          <p:grpSpPr>
            <a:xfrm>
              <a:off x="1140314" y="3783549"/>
              <a:ext cx="968219" cy="390502"/>
              <a:chOff x="438150" y="1536700"/>
              <a:chExt cx="1606549" cy="769258"/>
            </a:xfrm>
          </p:grpSpPr>
          <p:sp>
            <p:nvSpPr>
              <p:cNvPr id="98" name="Rounded Rectangle 97"/>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99" name="Rounded Rectangle 98"/>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100" name="Rounded Rectangle 99"/>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2" name="Group 81"/>
            <p:cNvGrpSpPr/>
            <p:nvPr/>
          </p:nvGrpSpPr>
          <p:grpSpPr>
            <a:xfrm>
              <a:off x="5326878" y="2660406"/>
              <a:ext cx="968219" cy="390502"/>
              <a:chOff x="438150" y="1536700"/>
              <a:chExt cx="1606549" cy="769258"/>
            </a:xfrm>
          </p:grpSpPr>
          <p:sp>
            <p:nvSpPr>
              <p:cNvPr id="95" name="Rounded Rectangle 94"/>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96" name="Rounded Rectangle 95"/>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97" name="Rounded Rectangle 96"/>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3" name="Group 82"/>
            <p:cNvGrpSpPr/>
            <p:nvPr/>
          </p:nvGrpSpPr>
          <p:grpSpPr>
            <a:xfrm>
              <a:off x="6960679" y="3788991"/>
              <a:ext cx="968219" cy="390502"/>
              <a:chOff x="438150" y="1536700"/>
              <a:chExt cx="1606549" cy="769258"/>
            </a:xfrm>
          </p:grpSpPr>
          <p:sp>
            <p:nvSpPr>
              <p:cNvPr id="92" name="Rounded Rectangle 91"/>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93" name="Rounded Rectangle 92"/>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94" name="Rounded Rectangle 93"/>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4" name="Group 83"/>
            <p:cNvGrpSpPr/>
            <p:nvPr/>
          </p:nvGrpSpPr>
          <p:grpSpPr>
            <a:xfrm>
              <a:off x="2922459" y="5131939"/>
              <a:ext cx="968219" cy="390502"/>
              <a:chOff x="438150" y="1536700"/>
              <a:chExt cx="1606549" cy="769258"/>
            </a:xfrm>
          </p:grpSpPr>
          <p:sp>
            <p:nvSpPr>
              <p:cNvPr id="89" name="Rounded Rectangle 88"/>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90" name="Rounded Rectangle 89"/>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91" name="Rounded Rectangle 90"/>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5" name="Group 84"/>
            <p:cNvGrpSpPr/>
            <p:nvPr/>
          </p:nvGrpSpPr>
          <p:grpSpPr>
            <a:xfrm>
              <a:off x="5338359" y="5137902"/>
              <a:ext cx="968219" cy="390502"/>
              <a:chOff x="438150" y="1536700"/>
              <a:chExt cx="1606549" cy="769258"/>
            </a:xfrm>
          </p:grpSpPr>
          <p:sp>
            <p:nvSpPr>
              <p:cNvPr id="86" name="Rounded Rectangle 85"/>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87" name="Rounded Rectangle 86"/>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88" name="Rounded Rectangle 87"/>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sp>
        <p:nvSpPr>
          <p:cNvPr id="2" name="Footer Placeholder 1"/>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3" name="Slide Number Placeholder 2"/>
          <p:cNvSpPr>
            <a:spLocks noGrp="1"/>
          </p:cNvSpPr>
          <p:nvPr>
            <p:ph type="sldNum" sz="quarter" idx="13"/>
          </p:nvPr>
        </p:nvSpPr>
        <p:spPr/>
        <p:txBody>
          <a:bodyPr/>
          <a:lstStyle/>
          <a:p>
            <a:fld id="{0B3CD718-DC22-49C0-8BA5-7CA109C17832}" type="slidenum">
              <a:rPr lang="en-US" smtClean="0"/>
              <a:pPr/>
              <a:t>10</a:t>
            </a:fld>
            <a:endParaRPr lang="en-US" dirty="0"/>
          </a:p>
        </p:txBody>
      </p:sp>
    </p:spTree>
    <p:extLst>
      <p:ext uri="{BB962C8B-B14F-4D97-AF65-F5344CB8AC3E}">
        <p14:creationId xmlns:p14="http://schemas.microsoft.com/office/powerpoint/2010/main" val="144402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0" name="Group 119"/>
          <p:cNvGrpSpPr>
            <a:grpSpLocks/>
          </p:cNvGrpSpPr>
          <p:nvPr/>
        </p:nvGrpSpPr>
        <p:grpSpPr bwMode="auto">
          <a:xfrm>
            <a:off x="7565542" y="742290"/>
            <a:ext cx="1275946" cy="1125853"/>
            <a:chOff x="0" y="0"/>
            <a:chExt cx="977" cy="880"/>
          </a:xfrm>
        </p:grpSpPr>
        <p:pic>
          <p:nvPicPr>
            <p:cNvPr id="121" name="Picture 1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 y="0"/>
              <a:ext cx="632" cy="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22" name="Picture 1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8"/>
              <a:ext cx="977"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4" name="Title 1"/>
          <p:cNvSpPr>
            <a:spLocks noGrp="1"/>
          </p:cNvSpPr>
          <p:nvPr>
            <p:ph type="title"/>
          </p:nvPr>
        </p:nvSpPr>
        <p:spPr/>
        <p:txBody>
          <a:bodyPr>
            <a:normAutofit/>
          </a:bodyPr>
          <a:lstStyle/>
          <a:p>
            <a:pPr algn="l"/>
            <a:r>
              <a:rPr lang="en-US" dirty="0" smtClean="0"/>
              <a:t>SDN Model</a:t>
            </a:r>
            <a:endParaRPr lang="en-US" dirty="0"/>
          </a:p>
        </p:txBody>
      </p:sp>
      <p:grpSp>
        <p:nvGrpSpPr>
          <p:cNvPr id="58" name="Group 57"/>
          <p:cNvGrpSpPr/>
          <p:nvPr/>
        </p:nvGrpSpPr>
        <p:grpSpPr>
          <a:xfrm>
            <a:off x="1315355" y="1880716"/>
            <a:ext cx="6552587" cy="2979790"/>
            <a:chOff x="945333" y="2514598"/>
            <a:chExt cx="7063274" cy="3535897"/>
          </a:xfrm>
        </p:grpSpPr>
        <p:cxnSp>
          <p:nvCxnSpPr>
            <p:cNvPr id="104" name="Straight Connector 103"/>
            <p:cNvCxnSpPr/>
            <p:nvPr/>
          </p:nvCxnSpPr>
          <p:spPr>
            <a:xfrm>
              <a:off x="1537462" y="4389120"/>
              <a:ext cx="1615449" cy="119196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3238320" y="3163734"/>
              <a:ext cx="0" cy="220182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5752618" y="3163734"/>
              <a:ext cx="0" cy="2201825"/>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934594" y="2993074"/>
              <a:ext cx="1615449" cy="119196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1537462" y="3085752"/>
              <a:ext cx="1537462" cy="121424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6012581" y="4366840"/>
              <a:ext cx="1537462" cy="1214249"/>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3394440" y="3163734"/>
              <a:ext cx="2198357" cy="2430882"/>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3394440" y="5666650"/>
              <a:ext cx="2198357" cy="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3394440" y="3008237"/>
              <a:ext cx="2198357" cy="1"/>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394440" y="3197151"/>
              <a:ext cx="2276344" cy="2383938"/>
            </a:xfrm>
            <a:prstGeom prst="line">
              <a:avLst/>
            </a:prstGeom>
            <a:ln w="571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4" name="Picture 12" descr="l3_switch_gr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459" y="2514598"/>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2" descr="l3_switch_gr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459" y="5064779"/>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2" descr="l3_switch_gr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475" y="2514598"/>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2" descr="l3_switch_gr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1475" y="5060904"/>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2" descr="l3_switch_gr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333" y="3700832"/>
              <a:ext cx="857721" cy="98571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2" descr="l3_switch_gr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886" y="3700832"/>
              <a:ext cx="857721" cy="985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p:cNvGrpSpPr/>
          <p:nvPr/>
        </p:nvGrpSpPr>
        <p:grpSpPr>
          <a:xfrm>
            <a:off x="1233070" y="2076294"/>
            <a:ext cx="6686277" cy="2577478"/>
            <a:chOff x="1140314" y="2605711"/>
            <a:chExt cx="6788584" cy="2922693"/>
          </a:xfrm>
        </p:grpSpPr>
        <p:grpSp>
          <p:nvGrpSpPr>
            <p:cNvPr id="80" name="Group 79"/>
            <p:cNvGrpSpPr/>
            <p:nvPr/>
          </p:nvGrpSpPr>
          <p:grpSpPr>
            <a:xfrm>
              <a:off x="2910978" y="2605711"/>
              <a:ext cx="968219" cy="390502"/>
              <a:chOff x="438150" y="1536700"/>
              <a:chExt cx="1606549" cy="769258"/>
            </a:xfrm>
          </p:grpSpPr>
          <p:sp>
            <p:nvSpPr>
              <p:cNvPr id="101" name="Rounded Rectangle 100"/>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102" name="Rounded Rectangle 101"/>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103" name="Rounded Rectangle 102"/>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1" name="Group 80"/>
            <p:cNvGrpSpPr/>
            <p:nvPr/>
          </p:nvGrpSpPr>
          <p:grpSpPr>
            <a:xfrm>
              <a:off x="1140314" y="3783549"/>
              <a:ext cx="968219" cy="390502"/>
              <a:chOff x="438150" y="1536700"/>
              <a:chExt cx="1606549" cy="769258"/>
            </a:xfrm>
          </p:grpSpPr>
          <p:sp>
            <p:nvSpPr>
              <p:cNvPr id="98" name="Rounded Rectangle 97"/>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99" name="Rounded Rectangle 98"/>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100" name="Rounded Rectangle 99"/>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2" name="Group 81"/>
            <p:cNvGrpSpPr/>
            <p:nvPr/>
          </p:nvGrpSpPr>
          <p:grpSpPr>
            <a:xfrm>
              <a:off x="5326878" y="2660406"/>
              <a:ext cx="968219" cy="390502"/>
              <a:chOff x="438150" y="1536700"/>
              <a:chExt cx="1606549" cy="769258"/>
            </a:xfrm>
          </p:grpSpPr>
          <p:sp>
            <p:nvSpPr>
              <p:cNvPr id="95" name="Rounded Rectangle 94"/>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96" name="Rounded Rectangle 95"/>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97" name="Rounded Rectangle 96"/>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3" name="Group 82"/>
            <p:cNvGrpSpPr/>
            <p:nvPr/>
          </p:nvGrpSpPr>
          <p:grpSpPr>
            <a:xfrm>
              <a:off x="6960679" y="3788991"/>
              <a:ext cx="968219" cy="390502"/>
              <a:chOff x="438150" y="1536700"/>
              <a:chExt cx="1606549" cy="769258"/>
            </a:xfrm>
          </p:grpSpPr>
          <p:sp>
            <p:nvSpPr>
              <p:cNvPr id="92" name="Rounded Rectangle 91"/>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93" name="Rounded Rectangle 92"/>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94" name="Rounded Rectangle 93"/>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4" name="Group 83"/>
            <p:cNvGrpSpPr/>
            <p:nvPr/>
          </p:nvGrpSpPr>
          <p:grpSpPr>
            <a:xfrm>
              <a:off x="2922459" y="5131939"/>
              <a:ext cx="968219" cy="390502"/>
              <a:chOff x="438150" y="1536700"/>
              <a:chExt cx="1606549" cy="769258"/>
            </a:xfrm>
          </p:grpSpPr>
          <p:sp>
            <p:nvSpPr>
              <p:cNvPr id="89" name="Rounded Rectangle 88"/>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90" name="Rounded Rectangle 89"/>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91" name="Rounded Rectangle 90"/>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nvGrpSpPr>
            <p:cNvPr id="85" name="Group 84"/>
            <p:cNvGrpSpPr/>
            <p:nvPr/>
          </p:nvGrpSpPr>
          <p:grpSpPr>
            <a:xfrm>
              <a:off x="5338359" y="5137902"/>
              <a:ext cx="968219" cy="390502"/>
              <a:chOff x="438150" y="1536700"/>
              <a:chExt cx="1606549" cy="769258"/>
            </a:xfrm>
          </p:grpSpPr>
          <p:sp>
            <p:nvSpPr>
              <p:cNvPr id="86" name="Rounded Rectangle 85"/>
              <p:cNvSpPr/>
              <p:nvPr/>
            </p:nvSpPr>
            <p:spPr>
              <a:xfrm>
                <a:off x="457200" y="1548446"/>
                <a:ext cx="1574539" cy="3787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00" dirty="0" smtClean="0"/>
                  <a:t>Control</a:t>
                </a:r>
                <a:endParaRPr lang="en-US" sz="1000" dirty="0"/>
              </a:p>
            </p:txBody>
          </p:sp>
          <p:sp>
            <p:nvSpPr>
              <p:cNvPr id="87" name="Rounded Rectangle 86"/>
              <p:cNvSpPr/>
              <p:nvPr/>
            </p:nvSpPr>
            <p:spPr>
              <a:xfrm>
                <a:off x="457200" y="1927202"/>
                <a:ext cx="1574539" cy="378756"/>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88" name="Rounded Rectangle 87"/>
              <p:cNvSpPr/>
              <p:nvPr/>
            </p:nvSpPr>
            <p:spPr>
              <a:xfrm>
                <a:off x="438150" y="1536700"/>
                <a:ext cx="1606549" cy="769258"/>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p>
            </p:txBody>
          </p:sp>
        </p:grpSp>
      </p:grpSp>
      <p:grpSp>
        <p:nvGrpSpPr>
          <p:cNvPr id="60" name="Group 59"/>
          <p:cNvGrpSpPr/>
          <p:nvPr/>
        </p:nvGrpSpPr>
        <p:grpSpPr>
          <a:xfrm>
            <a:off x="1244378" y="2181675"/>
            <a:ext cx="6667277" cy="2406967"/>
            <a:chOff x="1151795" y="2858886"/>
            <a:chExt cx="6769293" cy="2729344"/>
          </a:xfrm>
        </p:grpSpPr>
        <p:sp>
          <p:nvSpPr>
            <p:cNvPr id="74" name="Rounded Rectangle 73"/>
            <p:cNvSpPr/>
            <p:nvPr/>
          </p:nvSpPr>
          <p:spPr>
            <a:xfrm>
              <a:off x="2911058" y="2858886"/>
              <a:ext cx="948928" cy="192270"/>
            </a:xfrm>
            <a:prstGeom prst="roundRect">
              <a:avLst/>
            </a:prstGeom>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75" name="Rounded Rectangle 74"/>
            <p:cNvSpPr/>
            <p:nvPr/>
          </p:nvSpPr>
          <p:spPr>
            <a:xfrm>
              <a:off x="1151795" y="4047049"/>
              <a:ext cx="948928" cy="192270"/>
            </a:xfrm>
            <a:prstGeom prst="roundRect">
              <a:avLst/>
            </a:prstGeom>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76" name="Rounded Rectangle 75"/>
            <p:cNvSpPr/>
            <p:nvPr/>
          </p:nvSpPr>
          <p:spPr>
            <a:xfrm>
              <a:off x="2931425" y="5395959"/>
              <a:ext cx="948928" cy="192270"/>
            </a:xfrm>
            <a:prstGeom prst="roundRect">
              <a:avLst/>
            </a:prstGeom>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77" name="Rounded Rectangle 76"/>
            <p:cNvSpPr/>
            <p:nvPr/>
          </p:nvSpPr>
          <p:spPr>
            <a:xfrm>
              <a:off x="5338359" y="2863769"/>
              <a:ext cx="948928" cy="192270"/>
            </a:xfrm>
            <a:prstGeom prst="roundRect">
              <a:avLst/>
            </a:prstGeom>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78" name="Rounded Rectangle 77"/>
            <p:cNvSpPr/>
            <p:nvPr/>
          </p:nvSpPr>
          <p:spPr>
            <a:xfrm>
              <a:off x="5357650" y="5395960"/>
              <a:ext cx="948928" cy="192270"/>
            </a:xfrm>
            <a:prstGeom prst="roundRect">
              <a:avLst/>
            </a:prstGeom>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sp>
          <p:nvSpPr>
            <p:cNvPr id="79" name="Rounded Rectangle 78"/>
            <p:cNvSpPr/>
            <p:nvPr/>
          </p:nvSpPr>
          <p:spPr>
            <a:xfrm>
              <a:off x="6972160" y="4047049"/>
              <a:ext cx="948928" cy="192270"/>
            </a:xfrm>
            <a:prstGeom prst="roundRect">
              <a:avLst/>
            </a:prstGeom>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t>Forwarding</a:t>
              </a:r>
              <a:endParaRPr lang="en-US" sz="1000" dirty="0"/>
            </a:p>
          </p:txBody>
        </p:sp>
      </p:grpSp>
      <p:grpSp>
        <p:nvGrpSpPr>
          <p:cNvPr id="61" name="Group 60"/>
          <p:cNvGrpSpPr/>
          <p:nvPr/>
        </p:nvGrpSpPr>
        <p:grpSpPr>
          <a:xfrm>
            <a:off x="1864672" y="1125474"/>
            <a:ext cx="5314505" cy="3293608"/>
            <a:chOff x="1781580" y="1683502"/>
            <a:chExt cx="5395823" cy="3734737"/>
          </a:xfrm>
        </p:grpSpPr>
        <p:sp>
          <p:nvSpPr>
            <p:cNvPr id="67" name="Rounded Rectangle 66"/>
            <p:cNvSpPr/>
            <p:nvPr/>
          </p:nvSpPr>
          <p:spPr>
            <a:xfrm>
              <a:off x="1833338" y="1683502"/>
              <a:ext cx="5344065" cy="52219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dirty="0" smtClean="0"/>
                <a:t>Control</a:t>
              </a:r>
              <a:endParaRPr lang="en-US" sz="3200" dirty="0"/>
            </a:p>
          </p:txBody>
        </p:sp>
        <p:cxnSp>
          <p:nvCxnSpPr>
            <p:cNvPr id="68" name="Straight Arrow Connector 67"/>
            <p:cNvCxnSpPr/>
            <p:nvPr/>
          </p:nvCxnSpPr>
          <p:spPr>
            <a:xfrm flipH="1">
              <a:off x="1781580" y="2205698"/>
              <a:ext cx="580318" cy="1863631"/>
            </a:xfrm>
            <a:prstGeom prst="straightConnector1">
              <a:avLst/>
            </a:prstGeom>
            <a:ln w="28575" cmpd="sng">
              <a:solidFill>
                <a:schemeClr val="accent6"/>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H="1">
              <a:off x="3665399" y="2223035"/>
              <a:ext cx="623898" cy="3195204"/>
            </a:xfrm>
            <a:prstGeom prst="straightConnector1">
              <a:avLst/>
            </a:prstGeom>
            <a:ln w="28575" cmpd="sng">
              <a:solidFill>
                <a:schemeClr val="accent6"/>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a:off x="4923150" y="2205699"/>
              <a:ext cx="678122" cy="3212540"/>
            </a:xfrm>
            <a:prstGeom prst="straightConnector1">
              <a:avLst/>
            </a:prstGeom>
            <a:ln w="28575" cmpd="sng">
              <a:solidFill>
                <a:schemeClr val="accent6"/>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6639336" y="2223035"/>
              <a:ext cx="538067" cy="1846294"/>
            </a:xfrm>
            <a:prstGeom prst="straightConnector1">
              <a:avLst/>
            </a:prstGeom>
            <a:ln w="28575" cmpd="sng">
              <a:solidFill>
                <a:schemeClr val="accent6"/>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endCxn id="74" idx="0"/>
            </p:cNvCxnSpPr>
            <p:nvPr/>
          </p:nvCxnSpPr>
          <p:spPr>
            <a:xfrm>
              <a:off x="3303160" y="2205698"/>
              <a:ext cx="82362" cy="675468"/>
            </a:xfrm>
            <a:prstGeom prst="straightConnector1">
              <a:avLst/>
            </a:prstGeom>
            <a:ln w="28575" cmpd="sng">
              <a:solidFill>
                <a:schemeClr val="accent6"/>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H="1">
              <a:off x="5770072" y="2223035"/>
              <a:ext cx="153136" cy="650704"/>
            </a:xfrm>
            <a:prstGeom prst="straightConnector1">
              <a:avLst/>
            </a:prstGeom>
            <a:ln w="28575" cmpd="sng">
              <a:solidFill>
                <a:schemeClr val="accent6"/>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grpSp>
      <p:sp>
        <p:nvSpPr>
          <p:cNvPr id="63" name="Rectangle 62"/>
          <p:cNvSpPr/>
          <p:nvPr/>
        </p:nvSpPr>
        <p:spPr>
          <a:xfrm>
            <a:off x="377997" y="966977"/>
            <a:ext cx="1169424" cy="624276"/>
          </a:xfrm>
          <a:prstGeom prst="rect">
            <a:avLst/>
          </a:prstGeom>
          <a:noFill/>
        </p:spPr>
        <p:txBody>
          <a:bodyPr wrap="square" lIns="91440" tIns="45720" rIns="91440" bIns="45720">
            <a:spAutoFit/>
          </a:bodyPr>
          <a:lstStyle/>
          <a:p>
            <a:pPr algn="ctr"/>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API</a:t>
            </a:r>
            <a:endPar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cxnSp>
        <p:nvCxnSpPr>
          <p:cNvPr id="64" name="Straight Arrow Connector 63"/>
          <p:cNvCxnSpPr/>
          <p:nvPr/>
        </p:nvCxnSpPr>
        <p:spPr>
          <a:xfrm>
            <a:off x="1371852" y="1355734"/>
            <a:ext cx="488933" cy="0"/>
          </a:xfrm>
          <a:prstGeom prst="straightConnector1">
            <a:avLst/>
          </a:prstGeom>
          <a:ln w="38100" cmpd="sng">
            <a:headEnd type="arrow"/>
            <a:tailEnd type="arrow"/>
          </a:ln>
        </p:spPr>
        <p:style>
          <a:lnRef idx="2">
            <a:schemeClr val="dk1"/>
          </a:lnRef>
          <a:fillRef idx="0">
            <a:schemeClr val="dk1"/>
          </a:fillRef>
          <a:effectRef idx="1">
            <a:schemeClr val="dk1"/>
          </a:effectRef>
          <a:fontRef idx="minor">
            <a:schemeClr val="tx1"/>
          </a:fontRef>
        </p:style>
      </p:cxnSp>
      <p:sp>
        <p:nvSpPr>
          <p:cNvPr id="65" name="Rectangle 64"/>
          <p:cNvSpPr/>
          <p:nvPr/>
        </p:nvSpPr>
        <p:spPr>
          <a:xfrm>
            <a:off x="7623216" y="976819"/>
            <a:ext cx="1169424" cy="624275"/>
          </a:xfrm>
          <a:prstGeom prst="rect">
            <a:avLst/>
          </a:prstGeom>
          <a:noFill/>
        </p:spPr>
        <p:txBody>
          <a:bodyPr wrap="square" lIns="91440" tIns="45720" rIns="91440" bIns="45720">
            <a:spAutoFit/>
          </a:bodyPr>
          <a:lstStyle/>
          <a:p>
            <a:pPr algn="ctr"/>
            <a:r>
              <a:rPr lang="en-US" sz="4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API</a:t>
            </a:r>
            <a:endParaRPr lang="en-US" sz="4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cxnSp>
        <p:nvCxnSpPr>
          <p:cNvPr id="66" name="Straight Arrow Connector 65"/>
          <p:cNvCxnSpPr/>
          <p:nvPr/>
        </p:nvCxnSpPr>
        <p:spPr>
          <a:xfrm>
            <a:off x="7285851" y="1371076"/>
            <a:ext cx="488933" cy="0"/>
          </a:xfrm>
          <a:prstGeom prst="straightConnector1">
            <a:avLst/>
          </a:prstGeom>
          <a:ln w="38100" cmpd="sng">
            <a:headEnd type="arrow"/>
            <a:tailEnd type="arrow"/>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3" name="Slide Number Placeholder 2"/>
          <p:cNvSpPr>
            <a:spLocks noGrp="1"/>
          </p:cNvSpPr>
          <p:nvPr>
            <p:ph type="sldNum" sz="quarter" idx="13"/>
          </p:nvPr>
        </p:nvSpPr>
        <p:spPr/>
        <p:txBody>
          <a:bodyPr/>
          <a:lstStyle/>
          <a:p>
            <a:fld id="{0B3CD718-DC22-49C0-8BA5-7CA109C17832}" type="slidenum">
              <a:rPr lang="en-US" smtClean="0"/>
              <a:pPr/>
              <a:t>11</a:t>
            </a:fld>
            <a:endParaRPr lang="en-US" dirty="0"/>
          </a:p>
        </p:txBody>
      </p:sp>
    </p:spTree>
    <p:extLst>
      <p:ext uri="{BB962C8B-B14F-4D97-AF65-F5344CB8AC3E}">
        <p14:creationId xmlns:p14="http://schemas.microsoft.com/office/powerpoint/2010/main" val="2156116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dissolv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dissolve">
                                      <p:cBhvr>
                                        <p:cTn id="18" dur="500"/>
                                        <p:tgtEl>
                                          <p:spTgt spid="63"/>
                                        </p:tgtEl>
                                      </p:cBhvr>
                                    </p:animEffect>
                                  </p:childTnLst>
                                </p:cTn>
                              </p:par>
                              <p:par>
                                <p:cTn id="19" presetID="9"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dissolve">
                                      <p:cBhvr>
                                        <p:cTn id="21" dur="500"/>
                                        <p:tgtEl>
                                          <p:spTgt spid="64"/>
                                        </p:tgtEl>
                                      </p:cBhvr>
                                    </p:animEffect>
                                  </p:childTnLst>
                                </p:cTn>
                              </p:par>
                              <p:par>
                                <p:cTn id="22" presetID="9"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dissolve">
                                      <p:cBhvr>
                                        <p:cTn id="24" dur="500"/>
                                        <p:tgtEl>
                                          <p:spTgt spid="66"/>
                                        </p:tgtEl>
                                      </p:cBhvr>
                                    </p:animEffect>
                                  </p:childTnLst>
                                </p:cTn>
                              </p:par>
                              <p:par>
                                <p:cTn id="25" presetID="9" presetClass="entr" presetSubtype="0" fill="hold" grpId="1"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dissolve">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65"/>
                                        </p:tgtEl>
                                      </p:cBhvr>
                                    </p:animEffect>
                                    <p:set>
                                      <p:cBhvr>
                                        <p:cTn id="32" dur="1" fill="hold">
                                          <p:stCondLst>
                                            <p:cond delay="499"/>
                                          </p:stCondLst>
                                        </p:cTn>
                                        <p:tgtEl>
                                          <p:spTgt spid="65"/>
                                        </p:tgtEl>
                                        <p:attrNameLst>
                                          <p:attrName>style.visibility</p:attrName>
                                        </p:attrNameLst>
                                      </p:cBhvr>
                                      <p:to>
                                        <p:strVal val="hidden"/>
                                      </p:to>
                                    </p:set>
                                  </p:childTnLst>
                                </p:cTn>
                              </p:par>
                              <p:par>
                                <p:cTn id="33" presetID="9" presetClass="entr" presetSubtype="0" fill="hold" nodeType="with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dissolve">
                                      <p:cBhvr>
                                        <p:cTn id="35"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4392085" y="771968"/>
            <a:ext cx="1050865" cy="864591"/>
            <a:chOff x="2452304" y="1536400"/>
            <a:chExt cx="1050865" cy="864591"/>
          </a:xfrm>
        </p:grpSpPr>
        <p:pic>
          <p:nvPicPr>
            <p:cNvPr id="35" name="Picture 3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52304" y="1536400"/>
              <a:ext cx="1050865" cy="864591"/>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46392" y="1619767"/>
              <a:ext cx="860147" cy="551323"/>
            </a:xfrm>
            <a:prstGeom prst="rect">
              <a:avLst/>
            </a:prstGeom>
          </p:spPr>
        </p:pic>
      </p:grpSp>
      <p:sp>
        <p:nvSpPr>
          <p:cNvPr id="2" name="Title 1"/>
          <p:cNvSpPr>
            <a:spLocks noGrp="1"/>
          </p:cNvSpPr>
          <p:nvPr>
            <p:ph type="title"/>
          </p:nvPr>
        </p:nvSpPr>
        <p:spPr>
          <a:xfrm>
            <a:off x="241429" y="229790"/>
            <a:ext cx="8208875" cy="472437"/>
          </a:xfrm>
        </p:spPr>
        <p:txBody>
          <a:bodyPr>
            <a:noAutofit/>
          </a:bodyPr>
          <a:lstStyle/>
          <a:p>
            <a:pPr algn="l"/>
            <a:r>
              <a:rPr lang="en-US" sz="2000" dirty="0"/>
              <a:t>Ecosystem is complex and still emerging</a:t>
            </a:r>
          </a:p>
        </p:txBody>
      </p:sp>
      <p:grpSp>
        <p:nvGrpSpPr>
          <p:cNvPr id="4" name="Group 3"/>
          <p:cNvGrpSpPr/>
          <p:nvPr/>
        </p:nvGrpSpPr>
        <p:grpSpPr>
          <a:xfrm>
            <a:off x="7062871" y="775496"/>
            <a:ext cx="1050865" cy="864591"/>
            <a:chOff x="1365998" y="2283811"/>
            <a:chExt cx="1050865" cy="864591"/>
          </a:xfrm>
        </p:grpSpPr>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5998" y="2283811"/>
              <a:ext cx="1050865" cy="86459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84959" y="2359143"/>
              <a:ext cx="651661" cy="514160"/>
            </a:xfrm>
            <a:prstGeom prst="rect">
              <a:avLst/>
            </a:prstGeom>
          </p:spPr>
        </p:pic>
      </p:grpSp>
      <p:grpSp>
        <p:nvGrpSpPr>
          <p:cNvPr id="10" name="Group 9"/>
          <p:cNvGrpSpPr/>
          <p:nvPr/>
        </p:nvGrpSpPr>
        <p:grpSpPr>
          <a:xfrm>
            <a:off x="3114285" y="775496"/>
            <a:ext cx="1050865" cy="864591"/>
            <a:chOff x="1368728" y="1223351"/>
            <a:chExt cx="1050865" cy="864591"/>
          </a:xfrm>
        </p:grpSpPr>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8728" y="1223351"/>
              <a:ext cx="1050865" cy="864591"/>
            </a:xfrm>
            <a:prstGeom prst="rect">
              <a:avLst/>
            </a:prstGeom>
          </p:spPr>
        </p:pic>
        <p:sp>
          <p:nvSpPr>
            <p:cNvPr id="12" name="TextBox 11"/>
            <p:cNvSpPr txBox="1"/>
            <p:nvPr/>
          </p:nvSpPr>
          <p:spPr>
            <a:xfrm>
              <a:off x="1433769" y="1523638"/>
              <a:ext cx="920782" cy="369332"/>
            </a:xfrm>
            <a:prstGeom prst="rect">
              <a:avLst/>
            </a:prstGeom>
            <a:noFill/>
          </p:spPr>
          <p:txBody>
            <a:bodyPr wrap="none" rtlCol="0">
              <a:spAutoFit/>
            </a:bodyPr>
            <a:lstStyle/>
            <a:p>
              <a:r>
                <a:rPr lang="en-US" dirty="0" err="1" smtClean="0"/>
                <a:t>vCenter</a:t>
              </a:r>
              <a:endParaRPr lang="en-US" dirty="0" smtClean="0"/>
            </a:p>
          </p:txBody>
        </p:sp>
        <p:pic>
          <p:nvPicPr>
            <p:cNvPr id="13" name="Picture 12"/>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372349" y="1359322"/>
              <a:ext cx="1043622" cy="247439"/>
            </a:xfrm>
            <a:prstGeom prst="rect">
              <a:avLst/>
            </a:prstGeom>
          </p:spPr>
        </p:pic>
      </p:grpSp>
      <p:grpSp>
        <p:nvGrpSpPr>
          <p:cNvPr id="14" name="Group 13"/>
          <p:cNvGrpSpPr/>
          <p:nvPr/>
        </p:nvGrpSpPr>
        <p:grpSpPr>
          <a:xfrm>
            <a:off x="5746675" y="775496"/>
            <a:ext cx="1050865" cy="864591"/>
            <a:chOff x="6704369" y="2090860"/>
            <a:chExt cx="1050865" cy="864591"/>
          </a:xfrm>
        </p:grpSpPr>
        <p:pic>
          <p:nvPicPr>
            <p:cNvPr id="15"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04369" y="2090860"/>
              <a:ext cx="1050865" cy="864591"/>
            </a:xfrm>
            <a:prstGeom prst="rect">
              <a:avLst/>
            </a:prstGeom>
          </p:spPr>
        </p:pic>
        <p:pic>
          <p:nvPicPr>
            <p:cNvPr id="16" name="Picture 15" descr="Screen Shot 2012-10-11 at 5.13.28 PM.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50000"/>
                      </a14:imgEffect>
                    </a14:imgLayer>
                  </a14:imgProps>
                </a:ext>
                <a:ext uri="{28A0092B-C50C-407E-A947-70E740481C1C}">
                  <a14:useLocalDpi xmlns:a14="http://schemas.microsoft.com/office/drawing/2010/main"/>
                </a:ext>
              </a:extLst>
            </a:blip>
            <a:srcRect l="56210"/>
            <a:stretch/>
          </p:blipFill>
          <p:spPr>
            <a:xfrm>
              <a:off x="6770978" y="2562869"/>
              <a:ext cx="924023" cy="181992"/>
            </a:xfrm>
            <a:prstGeom prst="rect">
              <a:avLst/>
            </a:prstGeom>
          </p:spPr>
        </p:pic>
        <p:pic>
          <p:nvPicPr>
            <p:cNvPr id="17" name="Picture 16" descr="Screen Shot 2012-10-11 at 5.13.28 PM.png"/>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contrast="50000"/>
                      </a14:imgEffect>
                    </a14:imgLayer>
                  </a14:imgProps>
                </a:ext>
                <a:ext uri="{28A0092B-C50C-407E-A947-70E740481C1C}">
                  <a14:useLocalDpi xmlns:a14="http://schemas.microsoft.com/office/drawing/2010/main"/>
                </a:ext>
              </a:extLst>
            </a:blip>
            <a:srcRect/>
            <a:stretch/>
          </p:blipFill>
          <p:spPr>
            <a:xfrm>
              <a:off x="6778099" y="2406395"/>
              <a:ext cx="909780" cy="147714"/>
            </a:xfrm>
            <a:prstGeom prst="rect">
              <a:avLst/>
            </a:prstGeom>
          </p:spPr>
        </p:pic>
        <p:pic>
          <p:nvPicPr>
            <p:cNvPr id="18" name="Picture 17"/>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6933008" y="2143774"/>
              <a:ext cx="599963" cy="280076"/>
            </a:xfrm>
            <a:prstGeom prst="rect">
              <a:avLst/>
            </a:prstGeom>
          </p:spPr>
        </p:pic>
      </p:grpSp>
      <p:grpSp>
        <p:nvGrpSpPr>
          <p:cNvPr id="19" name="Group 18"/>
          <p:cNvGrpSpPr/>
          <p:nvPr/>
        </p:nvGrpSpPr>
        <p:grpSpPr>
          <a:xfrm>
            <a:off x="6407898" y="1376425"/>
            <a:ext cx="1050865" cy="864591"/>
            <a:chOff x="5957270" y="875866"/>
            <a:chExt cx="1050865" cy="864591"/>
          </a:xfrm>
        </p:grpSpPr>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57270" y="875866"/>
              <a:ext cx="1050865" cy="864591"/>
            </a:xfrm>
            <a:prstGeom prst="rect">
              <a:avLst/>
            </a:prstGeom>
          </p:spPr>
        </p:pic>
        <p:pic>
          <p:nvPicPr>
            <p:cNvPr id="21" name="Picture 20" descr="Screen Shot 2012-10-11 at 5.07.49 PM.png"/>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3553" y="931031"/>
              <a:ext cx="237988" cy="253645"/>
            </a:xfrm>
            <a:prstGeom prst="rect">
              <a:avLst/>
            </a:prstGeom>
          </p:spPr>
        </p:pic>
        <p:pic>
          <p:nvPicPr>
            <p:cNvPr id="22" name="Picture 21" descr="Screen Shot 2012-10-11 at 5.08.07 PM.png"/>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76960" y="1345387"/>
              <a:ext cx="1031175" cy="177233"/>
            </a:xfrm>
            <a:prstGeom prst="rect">
              <a:avLst/>
            </a:prstGeom>
          </p:spPr>
        </p:pic>
        <p:pic>
          <p:nvPicPr>
            <p:cNvPr id="23" name="Picture 22" descr="Screen Shot 2012-10-11 at 5.07.56 PM.png"/>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59745" y="1184676"/>
              <a:ext cx="865604" cy="194105"/>
            </a:xfrm>
            <a:prstGeom prst="rect">
              <a:avLst/>
            </a:prstGeom>
          </p:spPr>
        </p:pic>
      </p:grpSp>
      <p:grpSp>
        <p:nvGrpSpPr>
          <p:cNvPr id="28" name="Group 27"/>
          <p:cNvGrpSpPr/>
          <p:nvPr/>
        </p:nvGrpSpPr>
        <p:grpSpPr>
          <a:xfrm>
            <a:off x="7722048" y="1376425"/>
            <a:ext cx="1050865" cy="864591"/>
            <a:chOff x="7582140" y="931031"/>
            <a:chExt cx="1050865" cy="864591"/>
          </a:xfrm>
        </p:grpSpPr>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82140" y="931031"/>
              <a:ext cx="1050865" cy="864591"/>
            </a:xfrm>
            <a:prstGeom prst="rect">
              <a:avLst/>
            </a:prstGeom>
          </p:spPr>
        </p:pic>
        <p:pic>
          <p:nvPicPr>
            <p:cNvPr id="30" name="Picture 29"/>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79486" y="1123510"/>
              <a:ext cx="884603" cy="255271"/>
            </a:xfrm>
            <a:prstGeom prst="rect">
              <a:avLst/>
            </a:prstGeom>
          </p:spPr>
        </p:pic>
      </p:grpSp>
      <p:grpSp>
        <p:nvGrpSpPr>
          <p:cNvPr id="31" name="Group 30"/>
          <p:cNvGrpSpPr/>
          <p:nvPr/>
        </p:nvGrpSpPr>
        <p:grpSpPr>
          <a:xfrm>
            <a:off x="5093747" y="1376425"/>
            <a:ext cx="1050865" cy="864591"/>
            <a:chOff x="4302480" y="1033622"/>
            <a:chExt cx="1050865" cy="864591"/>
          </a:xfrm>
        </p:grpSpPr>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02480" y="1033622"/>
              <a:ext cx="1050865" cy="864591"/>
            </a:xfrm>
            <a:prstGeom prst="rect">
              <a:avLst/>
            </a:prstGeom>
          </p:spPr>
        </p:pic>
        <p:pic>
          <p:nvPicPr>
            <p:cNvPr id="33" name="Picture 32" descr="Screen Shot 2012-10-11 at 4.07.00 PM.png"/>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41860" y="1225792"/>
              <a:ext cx="943222" cy="245431"/>
            </a:xfrm>
            <a:prstGeom prst="rect">
              <a:avLst/>
            </a:prstGeom>
          </p:spPr>
        </p:pic>
      </p:grpSp>
      <p:grpSp>
        <p:nvGrpSpPr>
          <p:cNvPr id="39" name="Group 38"/>
          <p:cNvGrpSpPr/>
          <p:nvPr/>
        </p:nvGrpSpPr>
        <p:grpSpPr>
          <a:xfrm>
            <a:off x="3000119" y="3581793"/>
            <a:ext cx="5072471" cy="369332"/>
            <a:chOff x="3000119" y="3581793"/>
            <a:chExt cx="5072471" cy="369332"/>
          </a:xfrm>
        </p:grpSpPr>
        <p:sp>
          <p:nvSpPr>
            <p:cNvPr id="25" name="TextBox 24"/>
            <p:cNvSpPr txBox="1"/>
            <p:nvPr/>
          </p:nvSpPr>
          <p:spPr>
            <a:xfrm>
              <a:off x="3000119" y="3581793"/>
              <a:ext cx="815059" cy="369332"/>
            </a:xfrm>
            <a:prstGeom prst="rect">
              <a:avLst/>
            </a:prstGeom>
            <a:noFill/>
          </p:spPr>
          <p:txBody>
            <a:bodyPr wrap="none" rtlCol="0">
              <a:spAutoFit/>
            </a:bodyPr>
            <a:lstStyle/>
            <a:p>
              <a:r>
                <a:rPr lang="en-US" dirty="0" smtClean="0"/>
                <a:t>VXLAN</a:t>
              </a:r>
            </a:p>
          </p:txBody>
        </p:sp>
        <p:sp>
          <p:nvSpPr>
            <p:cNvPr id="26" name="TextBox 25"/>
            <p:cNvSpPr txBox="1"/>
            <p:nvPr/>
          </p:nvSpPr>
          <p:spPr>
            <a:xfrm>
              <a:off x="5173467" y="3581793"/>
              <a:ext cx="848309" cy="369332"/>
            </a:xfrm>
            <a:prstGeom prst="rect">
              <a:avLst/>
            </a:prstGeom>
            <a:noFill/>
          </p:spPr>
          <p:txBody>
            <a:bodyPr wrap="none" rtlCol="0">
              <a:spAutoFit/>
            </a:bodyPr>
            <a:lstStyle/>
            <a:p>
              <a:r>
                <a:rPr lang="en-US" dirty="0" smtClean="0"/>
                <a:t>NVGRE</a:t>
              </a:r>
            </a:p>
          </p:txBody>
        </p:sp>
        <p:sp>
          <p:nvSpPr>
            <p:cNvPr id="27" name="TextBox 26"/>
            <p:cNvSpPr txBox="1"/>
            <p:nvPr/>
          </p:nvSpPr>
          <p:spPr>
            <a:xfrm>
              <a:off x="7556167" y="3581793"/>
              <a:ext cx="516423" cy="369332"/>
            </a:xfrm>
            <a:prstGeom prst="rect">
              <a:avLst/>
            </a:prstGeom>
            <a:noFill/>
          </p:spPr>
          <p:txBody>
            <a:bodyPr wrap="none" rtlCol="0">
              <a:spAutoFit/>
            </a:bodyPr>
            <a:lstStyle/>
            <a:p>
              <a:pPr algn="ctr"/>
              <a:r>
                <a:rPr lang="en-US" dirty="0" err="1" smtClean="0"/>
                <a:t>STT</a:t>
              </a:r>
              <a:endParaRPr lang="en-US" dirty="0" smtClean="0"/>
            </a:p>
          </p:txBody>
        </p:sp>
      </p:grpSp>
      <p:grpSp>
        <p:nvGrpSpPr>
          <p:cNvPr id="79" name="Group 78"/>
          <p:cNvGrpSpPr/>
          <p:nvPr/>
        </p:nvGrpSpPr>
        <p:grpSpPr>
          <a:xfrm>
            <a:off x="2553910" y="2667730"/>
            <a:ext cx="1498600" cy="582074"/>
            <a:chOff x="2553910" y="2667729"/>
            <a:chExt cx="1498600" cy="582074"/>
          </a:xfrm>
        </p:grpSpPr>
        <p:pic>
          <p:nvPicPr>
            <p:cNvPr id="41" name="Picture 40"/>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2553910" y="2667729"/>
              <a:ext cx="1498600" cy="582074"/>
            </a:xfrm>
            <a:prstGeom prst="rect">
              <a:avLst/>
            </a:prstGeom>
          </p:spPr>
        </p:pic>
        <p:pic>
          <p:nvPicPr>
            <p:cNvPr id="43" name="Picture 42"/>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2777267" y="2730231"/>
              <a:ext cx="1037345" cy="252754"/>
            </a:xfrm>
            <a:prstGeom prst="rect">
              <a:avLst/>
            </a:prstGeom>
          </p:spPr>
        </p:pic>
      </p:grpSp>
      <p:grpSp>
        <p:nvGrpSpPr>
          <p:cNvPr id="80" name="Group 79"/>
          <p:cNvGrpSpPr/>
          <p:nvPr/>
        </p:nvGrpSpPr>
        <p:grpSpPr>
          <a:xfrm>
            <a:off x="5761073" y="2667730"/>
            <a:ext cx="1498600" cy="582074"/>
            <a:chOff x="4137646" y="2667729"/>
            <a:chExt cx="1498600" cy="582074"/>
          </a:xfrm>
        </p:grpSpPr>
        <p:pic>
          <p:nvPicPr>
            <p:cNvPr id="42" name="Picture 41"/>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137646" y="2667729"/>
              <a:ext cx="1498600" cy="582074"/>
            </a:xfrm>
            <a:prstGeom prst="rect">
              <a:avLst/>
            </a:prstGeom>
          </p:spPr>
        </p:pic>
        <p:sp>
          <p:nvSpPr>
            <p:cNvPr id="46" name="TextBox 45"/>
            <p:cNvSpPr txBox="1"/>
            <p:nvPr/>
          </p:nvSpPr>
          <p:spPr>
            <a:xfrm>
              <a:off x="4373679" y="2783162"/>
              <a:ext cx="1012266" cy="153888"/>
            </a:xfrm>
            <a:prstGeom prst="rect">
              <a:avLst/>
            </a:prstGeom>
            <a:solidFill>
              <a:schemeClr val="bg1"/>
            </a:solidFill>
          </p:spPr>
          <p:txBody>
            <a:bodyPr wrap="square" lIns="0" tIns="0" rIns="0" bIns="0" rtlCol="0">
              <a:spAutoFit/>
            </a:bodyPr>
            <a:lstStyle/>
            <a:p>
              <a:pPr algn="ctr">
                <a:lnSpc>
                  <a:spcPct val="80000"/>
                </a:lnSpc>
              </a:pPr>
              <a:r>
                <a:rPr lang="en-US" sz="1200" b="1" dirty="0" smtClean="0">
                  <a:solidFill>
                    <a:srgbClr val="000000"/>
                  </a:solidFill>
                </a:rPr>
                <a:t>Router Control</a:t>
              </a:r>
              <a:endParaRPr lang="en-US" sz="1200" b="1" dirty="0">
                <a:solidFill>
                  <a:srgbClr val="000000"/>
                </a:solidFill>
              </a:endParaRPr>
            </a:p>
          </p:txBody>
        </p:sp>
      </p:grpSp>
      <p:grpSp>
        <p:nvGrpSpPr>
          <p:cNvPr id="81" name="Group 80"/>
          <p:cNvGrpSpPr/>
          <p:nvPr/>
        </p:nvGrpSpPr>
        <p:grpSpPr>
          <a:xfrm>
            <a:off x="7339384" y="2667730"/>
            <a:ext cx="1498600" cy="582074"/>
            <a:chOff x="5715957" y="2667729"/>
            <a:chExt cx="1498600" cy="582074"/>
          </a:xfrm>
        </p:grpSpPr>
        <p:pic>
          <p:nvPicPr>
            <p:cNvPr id="45" name="Picture 44"/>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5715957" y="2667729"/>
              <a:ext cx="1498600" cy="582074"/>
            </a:xfrm>
            <a:prstGeom prst="rect">
              <a:avLst/>
            </a:prstGeom>
          </p:spPr>
        </p:pic>
        <p:sp>
          <p:nvSpPr>
            <p:cNvPr id="47" name="TextBox 46"/>
            <p:cNvSpPr txBox="1"/>
            <p:nvPr/>
          </p:nvSpPr>
          <p:spPr>
            <a:xfrm>
              <a:off x="5949911" y="2783162"/>
              <a:ext cx="1039693" cy="153888"/>
            </a:xfrm>
            <a:prstGeom prst="rect">
              <a:avLst/>
            </a:prstGeom>
            <a:solidFill>
              <a:schemeClr val="bg1"/>
            </a:solidFill>
          </p:spPr>
          <p:txBody>
            <a:bodyPr wrap="square" lIns="0" tIns="0" rIns="0" bIns="0" rtlCol="0">
              <a:spAutoFit/>
            </a:bodyPr>
            <a:lstStyle/>
            <a:p>
              <a:pPr algn="ctr">
                <a:lnSpc>
                  <a:spcPct val="80000"/>
                </a:lnSpc>
              </a:pPr>
              <a:r>
                <a:rPr lang="en-US" sz="1200" b="1" dirty="0" smtClean="0">
                  <a:solidFill>
                    <a:srgbClr val="000000"/>
                  </a:solidFill>
                </a:rPr>
                <a:t>Security Control</a:t>
              </a:r>
              <a:endParaRPr lang="en-US" sz="1200" b="1" dirty="0">
                <a:solidFill>
                  <a:srgbClr val="000000"/>
                </a:solidFill>
              </a:endParaRPr>
            </a:p>
          </p:txBody>
        </p:sp>
      </p:grpSp>
      <p:sp>
        <p:nvSpPr>
          <p:cNvPr id="49" name="TextBox 48"/>
          <p:cNvSpPr txBox="1"/>
          <p:nvPr/>
        </p:nvSpPr>
        <p:spPr>
          <a:xfrm>
            <a:off x="4813010" y="2270547"/>
            <a:ext cx="2142008" cy="369332"/>
          </a:xfrm>
          <a:prstGeom prst="rect">
            <a:avLst/>
          </a:prstGeom>
          <a:noFill/>
        </p:spPr>
        <p:txBody>
          <a:bodyPr wrap="none" rtlCol="0">
            <a:spAutoFit/>
          </a:bodyPr>
          <a:lstStyle/>
          <a:p>
            <a:r>
              <a:rPr lang="en-US" dirty="0" smtClean="0"/>
              <a:t>“NORTHBOUND API”</a:t>
            </a:r>
          </a:p>
        </p:txBody>
      </p:sp>
      <p:sp>
        <p:nvSpPr>
          <p:cNvPr id="50" name="Right Arrow 49"/>
          <p:cNvSpPr/>
          <p:nvPr/>
        </p:nvSpPr>
        <p:spPr>
          <a:xfrm>
            <a:off x="6989604" y="2380381"/>
            <a:ext cx="1631181" cy="166227"/>
          </a:xfrm>
          <a:prstGeom prst="rightArrow">
            <a:avLst>
              <a:gd name="adj1" fmla="val 44794"/>
              <a:gd name="adj2" fmla="val 50000"/>
            </a:avLst>
          </a:prstGeom>
          <a:gradFill flip="none" rotWithShape="1">
            <a:gsLst>
              <a:gs pos="0">
                <a:srgbClr val="3366FF"/>
              </a:gs>
              <a:gs pos="100000">
                <a:srgbClr val="00009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ight Arrow 50"/>
          <p:cNvSpPr/>
          <p:nvPr/>
        </p:nvSpPr>
        <p:spPr>
          <a:xfrm flipH="1">
            <a:off x="3137437" y="2380381"/>
            <a:ext cx="1631181" cy="166227"/>
          </a:xfrm>
          <a:prstGeom prst="rightArrow">
            <a:avLst>
              <a:gd name="adj1" fmla="val 44794"/>
              <a:gd name="adj2" fmla="val 50000"/>
            </a:avLst>
          </a:prstGeom>
          <a:gradFill flip="none" rotWithShape="1">
            <a:gsLst>
              <a:gs pos="0">
                <a:srgbClr val="3366FF"/>
              </a:gs>
              <a:gs pos="100000">
                <a:srgbClr val="00009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Arrow 64"/>
          <p:cNvSpPr/>
          <p:nvPr/>
        </p:nvSpPr>
        <p:spPr>
          <a:xfrm rot="5400000" flipH="1">
            <a:off x="551515" y="2783612"/>
            <a:ext cx="3736584" cy="166227"/>
          </a:xfrm>
          <a:prstGeom prst="rightArrow">
            <a:avLst>
              <a:gd name="adj1" fmla="val 44794"/>
              <a:gd name="adj2" fmla="val 50000"/>
            </a:avLst>
          </a:prstGeom>
          <a:gradFill flip="none" rotWithShape="1">
            <a:gsLst>
              <a:gs pos="0">
                <a:srgbClr val="3366FF"/>
              </a:gs>
              <a:gs pos="100000">
                <a:srgbClr val="00009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TextBox 65"/>
          <p:cNvSpPr txBox="1"/>
          <p:nvPr/>
        </p:nvSpPr>
        <p:spPr>
          <a:xfrm>
            <a:off x="627851" y="1099849"/>
            <a:ext cx="1443792" cy="861774"/>
          </a:xfrm>
          <a:prstGeom prst="rect">
            <a:avLst/>
          </a:prstGeom>
          <a:noFill/>
        </p:spPr>
        <p:txBody>
          <a:bodyPr wrap="none" rtlCol="0">
            <a:spAutoFit/>
          </a:bodyPr>
          <a:lstStyle/>
          <a:p>
            <a:pPr algn="ctr"/>
            <a:r>
              <a:rPr lang="en-US" sz="1600" dirty="0" smtClean="0"/>
              <a:t>Orchestration/</a:t>
            </a:r>
            <a:br>
              <a:rPr lang="en-US" sz="1600" dirty="0" smtClean="0"/>
            </a:br>
            <a:r>
              <a:rPr lang="en-US" sz="1600" dirty="0" smtClean="0"/>
              <a:t>Monitoring &amp;</a:t>
            </a:r>
          </a:p>
          <a:p>
            <a:pPr algn="ctr"/>
            <a:r>
              <a:rPr lang="en-US" sz="1600" dirty="0" smtClean="0"/>
              <a:t>Management</a:t>
            </a:r>
          </a:p>
        </p:txBody>
      </p:sp>
      <p:sp>
        <p:nvSpPr>
          <p:cNvPr id="67" name="TextBox 66"/>
          <p:cNvSpPr txBox="1"/>
          <p:nvPr/>
        </p:nvSpPr>
        <p:spPr>
          <a:xfrm>
            <a:off x="713195" y="2490775"/>
            <a:ext cx="1273105" cy="584775"/>
          </a:xfrm>
          <a:prstGeom prst="rect">
            <a:avLst/>
          </a:prstGeom>
          <a:noFill/>
        </p:spPr>
        <p:txBody>
          <a:bodyPr wrap="none" rtlCol="0">
            <a:spAutoFit/>
          </a:bodyPr>
          <a:lstStyle/>
          <a:p>
            <a:pPr algn="ctr"/>
            <a:r>
              <a:rPr lang="en-US" sz="1600" dirty="0" smtClean="0"/>
              <a:t>Rich array of </a:t>
            </a:r>
            <a:br>
              <a:rPr lang="en-US" sz="1600" dirty="0" smtClean="0"/>
            </a:br>
            <a:r>
              <a:rPr lang="en-US" sz="1600" dirty="0" smtClean="0"/>
              <a:t>Controllers</a:t>
            </a:r>
          </a:p>
        </p:txBody>
      </p:sp>
      <p:sp>
        <p:nvSpPr>
          <p:cNvPr id="68" name="TextBox 67"/>
          <p:cNvSpPr txBox="1"/>
          <p:nvPr/>
        </p:nvSpPr>
        <p:spPr>
          <a:xfrm>
            <a:off x="621439" y="3249804"/>
            <a:ext cx="1456616" cy="584775"/>
          </a:xfrm>
          <a:prstGeom prst="rect">
            <a:avLst/>
          </a:prstGeom>
          <a:noFill/>
        </p:spPr>
        <p:txBody>
          <a:bodyPr wrap="none" rtlCol="0">
            <a:spAutoFit/>
          </a:bodyPr>
          <a:lstStyle/>
          <a:p>
            <a:pPr algn="ctr"/>
            <a:r>
              <a:rPr lang="en-US" sz="1600" dirty="0" smtClean="0"/>
              <a:t>Tunnel/Overlay</a:t>
            </a:r>
            <a:br>
              <a:rPr lang="en-US" sz="1600" dirty="0" smtClean="0"/>
            </a:br>
            <a:r>
              <a:rPr lang="en-US" sz="1600" dirty="0" smtClean="0"/>
              <a:t>Technologies</a:t>
            </a:r>
          </a:p>
        </p:txBody>
      </p:sp>
      <p:sp>
        <p:nvSpPr>
          <p:cNvPr id="69" name="TextBox 68"/>
          <p:cNvSpPr txBox="1"/>
          <p:nvPr/>
        </p:nvSpPr>
        <p:spPr>
          <a:xfrm>
            <a:off x="481635" y="3921203"/>
            <a:ext cx="1736224" cy="584775"/>
          </a:xfrm>
          <a:prstGeom prst="rect">
            <a:avLst/>
          </a:prstGeom>
          <a:noFill/>
        </p:spPr>
        <p:txBody>
          <a:bodyPr wrap="square" rtlCol="0">
            <a:spAutoFit/>
          </a:bodyPr>
          <a:lstStyle/>
          <a:p>
            <a:pPr algn="ctr"/>
            <a:r>
              <a:rPr lang="en-US" sz="1600" dirty="0" smtClean="0"/>
              <a:t>SDN enabled network elements</a:t>
            </a:r>
          </a:p>
        </p:txBody>
      </p:sp>
      <p:grpSp>
        <p:nvGrpSpPr>
          <p:cNvPr id="7" name="Group 6"/>
          <p:cNvGrpSpPr/>
          <p:nvPr/>
        </p:nvGrpSpPr>
        <p:grpSpPr>
          <a:xfrm>
            <a:off x="3729599" y="1376425"/>
            <a:ext cx="1050865" cy="864591"/>
            <a:chOff x="5007112" y="2262076"/>
            <a:chExt cx="1050865" cy="864591"/>
          </a:xfrm>
        </p:grpSpPr>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7112" y="2262076"/>
              <a:ext cx="1050865" cy="864591"/>
            </a:xfrm>
            <a:prstGeom prst="rect">
              <a:avLst/>
            </a:prstGeom>
          </p:spPr>
        </p:pic>
        <p:pic>
          <p:nvPicPr>
            <p:cNvPr id="9" name="Picture 8"/>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39813" y="2283812"/>
              <a:ext cx="650975" cy="671640"/>
            </a:xfrm>
            <a:prstGeom prst="rect">
              <a:avLst/>
            </a:prstGeom>
          </p:spPr>
        </p:pic>
      </p:grpSp>
      <p:pic>
        <p:nvPicPr>
          <p:cNvPr id="84" name="Picture 83"/>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145864" y="2670846"/>
            <a:ext cx="1498600" cy="582074"/>
          </a:xfrm>
          <a:prstGeom prst="rect">
            <a:avLst/>
          </a:prstGeom>
        </p:spPr>
      </p:pic>
      <p:pic>
        <p:nvPicPr>
          <p:cNvPr id="85" name="Picture 84" descr="Screen Shot 2012-10-11 at 6.03.46 PM.png"/>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460087" y="2733348"/>
            <a:ext cx="951938" cy="252754"/>
          </a:xfrm>
          <a:prstGeom prst="rect">
            <a:avLst/>
          </a:prstGeom>
        </p:spPr>
      </p:pic>
      <p:grpSp>
        <p:nvGrpSpPr>
          <p:cNvPr id="44" name="Group 43"/>
          <p:cNvGrpSpPr/>
          <p:nvPr/>
        </p:nvGrpSpPr>
        <p:grpSpPr>
          <a:xfrm>
            <a:off x="3016485" y="3983915"/>
            <a:ext cx="5309510" cy="910233"/>
            <a:chOff x="3016485" y="4124684"/>
            <a:chExt cx="5309510" cy="910233"/>
          </a:xfrm>
        </p:grpSpPr>
        <p:pic>
          <p:nvPicPr>
            <p:cNvPr id="89" name="Picture 3" descr="VYA-route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5292876" y="4338808"/>
              <a:ext cx="817730" cy="4819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5" descr="router-orange_PNG"/>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3016485" y="4341404"/>
              <a:ext cx="798693" cy="47679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6" descr="ICON_Datacenter_wStorage_3up_Q40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588303" y="4124684"/>
              <a:ext cx="737692" cy="910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Footer Placeholder 23"/>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37" name="Slide Number Placeholder 36"/>
          <p:cNvSpPr>
            <a:spLocks noGrp="1"/>
          </p:cNvSpPr>
          <p:nvPr>
            <p:ph type="sldNum" sz="quarter" idx="13"/>
          </p:nvPr>
        </p:nvSpPr>
        <p:spPr/>
        <p:txBody>
          <a:bodyPr/>
          <a:lstStyle/>
          <a:p>
            <a:fld id="{0B3CD718-DC22-49C0-8BA5-7CA109C17832}" type="slidenum">
              <a:rPr lang="en-US" smtClean="0"/>
              <a:pPr/>
              <a:t>12</a:t>
            </a:fld>
            <a:endParaRPr lang="en-US" dirty="0"/>
          </a:p>
        </p:txBody>
      </p:sp>
    </p:spTree>
    <p:extLst>
      <p:ext uri="{BB962C8B-B14F-4D97-AF65-F5344CB8AC3E}">
        <p14:creationId xmlns:p14="http://schemas.microsoft.com/office/powerpoint/2010/main" val="61132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500"/>
                                        <p:tgtEl>
                                          <p:spTgt spid="67"/>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par>
                          <p:cTn id="32" fill="hold">
                            <p:stCondLst>
                              <p:cond delay="1500"/>
                            </p:stCondLst>
                            <p:childTnLst>
                              <p:par>
                                <p:cTn id="33" presetID="10" presetClass="entr" presetSubtype="0" fill="hold" nodeType="after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2000"/>
                            </p:stCondLst>
                            <p:childTnLst>
                              <p:par>
                                <p:cTn id="65" presetID="10" presetClass="entr" presetSubtype="0"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childTnLst>
                                </p:cTn>
                              </p:par>
                            </p:childTnLst>
                          </p:cTn>
                        </p:par>
                        <p:par>
                          <p:cTn id="68" fill="hold">
                            <p:stCondLst>
                              <p:cond delay="2500"/>
                            </p:stCondLst>
                            <p:childTnLst>
                              <p:par>
                                <p:cTn id="69" presetID="10" presetClass="entr" presetSubtype="0" fill="hold" nodeType="after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fade">
                                      <p:cBhvr>
                                        <p:cTn id="71" dur="500"/>
                                        <p:tgtEl>
                                          <p:spTgt spid="14"/>
                                        </p:tgtEl>
                                      </p:cBhvr>
                                    </p:animEffect>
                                  </p:childTnLst>
                                </p:cTn>
                              </p:par>
                            </p:childTnLst>
                          </p:cTn>
                        </p:par>
                        <p:par>
                          <p:cTn id="72" fill="hold">
                            <p:stCondLst>
                              <p:cond delay="3000"/>
                            </p:stCondLst>
                            <p:childTnLst>
                              <p:par>
                                <p:cTn id="73" presetID="10" presetClass="entr" presetSubtype="0" fill="hold" nodeType="after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par>
                          <p:cTn id="76" fill="hold">
                            <p:stCondLst>
                              <p:cond delay="3500"/>
                            </p:stCondLst>
                            <p:childTnLst>
                              <p:par>
                                <p:cTn id="77" presetID="10" presetClass="entr" presetSubtype="0" fill="hold" nodeType="after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childTnLst>
                          </p:cTn>
                        </p:par>
                        <p:par>
                          <p:cTn id="80" fill="hold">
                            <p:stCondLst>
                              <p:cond delay="4000"/>
                            </p:stCondLst>
                            <p:childTnLst>
                              <p:par>
                                <p:cTn id="81" presetID="10" presetClass="entr" presetSubtype="0"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P spid="51" grpId="0" animBg="1"/>
      <p:bldP spid="66" grpId="0"/>
      <p:bldP spid="67" grpId="0"/>
      <p:bldP spid="68" grpId="0"/>
      <p:bldP spid="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l"/>
            <a:r>
              <a:rPr lang="en-US" dirty="0"/>
              <a:t>How is SDN used today?</a:t>
            </a:r>
          </a:p>
        </p:txBody>
      </p:sp>
      <p:sp>
        <p:nvSpPr>
          <p:cNvPr id="5" name="Content Placeholder 2"/>
          <p:cNvSpPr>
            <a:spLocks noGrp="1"/>
          </p:cNvSpPr>
          <p:nvPr>
            <p:ph idx="4294967295"/>
          </p:nvPr>
        </p:nvSpPr>
        <p:spPr>
          <a:xfrm>
            <a:off x="914400" y="1006475"/>
            <a:ext cx="7172325" cy="3641725"/>
          </a:xfrm>
        </p:spPr>
        <p:txBody>
          <a:bodyPr>
            <a:normAutofit/>
          </a:bodyPr>
          <a:lstStyle/>
          <a:p>
            <a:r>
              <a:rPr lang="en-US" sz="2800" dirty="0"/>
              <a:t>Carrier-grade OpenFlow</a:t>
            </a:r>
          </a:p>
          <a:p>
            <a:pPr lvl="1"/>
            <a:r>
              <a:rPr lang="en-US" sz="2400" dirty="0"/>
              <a:t>WAN </a:t>
            </a:r>
            <a:r>
              <a:rPr lang="en-US" sz="2400" dirty="0" smtClean="0"/>
              <a:t>Programmability/OpenFlow “paths”</a:t>
            </a:r>
            <a:endParaRPr lang="en-US" sz="2400" dirty="0"/>
          </a:p>
          <a:p>
            <a:r>
              <a:rPr lang="en-US" sz="2800" dirty="0" smtClean="0"/>
              <a:t>Datacenter Network Virtualization</a:t>
            </a:r>
          </a:p>
          <a:p>
            <a:r>
              <a:rPr lang="en-US" sz="2800" dirty="0" smtClean="0"/>
              <a:t>Research Environments</a:t>
            </a:r>
            <a:endParaRPr lang="en-US" sz="2800" dirty="0"/>
          </a:p>
          <a:p>
            <a:pPr marL="457200" lvl="1" indent="0">
              <a:buNone/>
            </a:pPr>
            <a:endParaRPr lang="en-US" sz="2400" dirty="0"/>
          </a:p>
        </p:txBody>
      </p:sp>
      <p:sp>
        <p:nvSpPr>
          <p:cNvPr id="2" name="Footer Placeholder 1"/>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3" name="Slide Number Placeholder 2"/>
          <p:cNvSpPr>
            <a:spLocks noGrp="1"/>
          </p:cNvSpPr>
          <p:nvPr>
            <p:ph type="sldNum" sz="quarter" idx="13"/>
          </p:nvPr>
        </p:nvSpPr>
        <p:spPr/>
        <p:txBody>
          <a:bodyPr/>
          <a:lstStyle/>
          <a:p>
            <a:fld id="{0B3CD718-DC22-49C0-8BA5-7CA109C17832}" type="slidenum">
              <a:rPr lang="en-US" smtClean="0"/>
              <a:pPr/>
              <a:t>13</a:t>
            </a:fld>
            <a:endParaRPr lang="en-US" dirty="0"/>
          </a:p>
        </p:txBody>
      </p:sp>
    </p:spTree>
    <p:extLst>
      <p:ext uri="{BB962C8B-B14F-4D97-AF65-F5344CB8AC3E}">
        <p14:creationId xmlns:p14="http://schemas.microsoft.com/office/powerpoint/2010/main" val="501643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l"/>
            <a:r>
              <a:rPr lang="en-US" dirty="0" smtClean="0"/>
              <a:t>Why is SDN Important?</a:t>
            </a:r>
            <a:endParaRPr lang="en-US" dirty="0"/>
          </a:p>
        </p:txBody>
      </p:sp>
      <p:sp>
        <p:nvSpPr>
          <p:cNvPr id="5" name="Content Placeholder 2"/>
          <p:cNvSpPr>
            <a:spLocks noGrp="1"/>
          </p:cNvSpPr>
          <p:nvPr>
            <p:ph idx="4294967295"/>
          </p:nvPr>
        </p:nvSpPr>
        <p:spPr>
          <a:xfrm>
            <a:off x="914400" y="1006475"/>
            <a:ext cx="8229600" cy="3570288"/>
          </a:xfrm>
        </p:spPr>
        <p:txBody>
          <a:bodyPr>
            <a:normAutofit fontScale="92500" lnSpcReduction="10000"/>
          </a:bodyPr>
          <a:lstStyle/>
          <a:p>
            <a:r>
              <a:rPr lang="en-US" sz="2900" dirty="0" smtClean="0"/>
              <a:t>Datacenter network topologies are changing (or they need to change)</a:t>
            </a:r>
          </a:p>
          <a:p>
            <a:pPr lvl="1"/>
            <a:r>
              <a:rPr lang="en-US" sz="2600" dirty="0" smtClean="0"/>
              <a:t>Virtualization leading to greater Server Density</a:t>
            </a:r>
          </a:p>
          <a:p>
            <a:pPr lvl="1"/>
            <a:r>
              <a:rPr lang="en-US" sz="2600" dirty="0" smtClean="0"/>
              <a:t>Changes in traffic flows</a:t>
            </a:r>
          </a:p>
          <a:p>
            <a:pPr lvl="1"/>
            <a:r>
              <a:rPr lang="en-US" sz="2600" dirty="0" smtClean="0"/>
              <a:t>Capital cost of infrastructure needs to decrease</a:t>
            </a:r>
          </a:p>
          <a:p>
            <a:pPr lvl="1"/>
            <a:r>
              <a:rPr lang="en-US" sz="2600" dirty="0" err="1"/>
              <a:t>NetOps</a:t>
            </a:r>
            <a:r>
              <a:rPr lang="en-US" sz="2600" dirty="0"/>
              <a:t> needs to keep pace with </a:t>
            </a:r>
            <a:r>
              <a:rPr lang="en-US" sz="2600" dirty="0" err="1" smtClean="0"/>
              <a:t>DevOps</a:t>
            </a:r>
            <a:endParaRPr lang="en-US" sz="2600" dirty="0" smtClean="0"/>
          </a:p>
          <a:p>
            <a:endParaRPr lang="en-US" sz="2600" dirty="0" smtClean="0"/>
          </a:p>
          <a:p>
            <a:r>
              <a:rPr lang="en-US" sz="2600" dirty="0" smtClean="0"/>
              <a:t>It’s </a:t>
            </a:r>
            <a:r>
              <a:rPr lang="en-US" sz="2600" dirty="0"/>
              <a:t>about </a:t>
            </a:r>
            <a:r>
              <a:rPr lang="en-US" sz="2600" dirty="0" smtClean="0"/>
              <a:t>the economics of network</a:t>
            </a:r>
            <a:endParaRPr lang="en-US" dirty="0" smtClean="0"/>
          </a:p>
        </p:txBody>
      </p:sp>
      <p:sp>
        <p:nvSpPr>
          <p:cNvPr id="2" name="Footer Placeholder 1"/>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3" name="Slide Number Placeholder 2"/>
          <p:cNvSpPr>
            <a:spLocks noGrp="1"/>
          </p:cNvSpPr>
          <p:nvPr>
            <p:ph type="sldNum" sz="quarter" idx="13"/>
          </p:nvPr>
        </p:nvSpPr>
        <p:spPr/>
        <p:txBody>
          <a:bodyPr/>
          <a:lstStyle/>
          <a:p>
            <a:fld id="{0B3CD718-DC22-49C0-8BA5-7CA109C17832}" type="slidenum">
              <a:rPr lang="en-US" smtClean="0"/>
              <a:pPr/>
              <a:t>14</a:t>
            </a:fld>
            <a:endParaRPr lang="en-US" dirty="0"/>
          </a:p>
        </p:txBody>
      </p:sp>
    </p:spTree>
    <p:extLst>
      <p:ext uri="{BB962C8B-B14F-4D97-AF65-F5344CB8AC3E}">
        <p14:creationId xmlns:p14="http://schemas.microsoft.com/office/powerpoint/2010/main" val="360125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1"/>
          </p:nvPr>
        </p:nvSpPr>
        <p:spPr>
          <a:xfrm>
            <a:off x="5676579" y="1422634"/>
            <a:ext cx="3276921" cy="2990562"/>
          </a:xfrm>
        </p:spPr>
        <p:txBody>
          <a:bodyPr tIns="0"/>
          <a:lstStyle/>
          <a:p>
            <a:r>
              <a:rPr lang="en-US" dirty="0" smtClean="0">
                <a:solidFill>
                  <a:schemeClr val="bg2"/>
                </a:solidFill>
              </a:rPr>
              <a:t>Operational Savings</a:t>
            </a:r>
          </a:p>
          <a:p>
            <a:r>
              <a:rPr lang="en-US" dirty="0" smtClean="0">
                <a:solidFill>
                  <a:schemeClr val="bg2"/>
                </a:solidFill>
              </a:rPr>
              <a:t>Infrastructure </a:t>
            </a:r>
            <a:r>
              <a:rPr lang="en-US" dirty="0">
                <a:solidFill>
                  <a:schemeClr val="bg2"/>
                </a:solidFill>
              </a:rPr>
              <a:t>(Capital) Savings</a:t>
            </a:r>
          </a:p>
          <a:p>
            <a:r>
              <a:rPr lang="en-US" dirty="0" smtClean="0">
                <a:solidFill>
                  <a:schemeClr val="bg2"/>
                </a:solidFill>
              </a:rPr>
              <a:t>Improved Agility</a:t>
            </a:r>
          </a:p>
          <a:p>
            <a:r>
              <a:rPr lang="en-US" dirty="0" smtClean="0">
                <a:solidFill>
                  <a:schemeClr val="bg2"/>
                </a:solidFill>
              </a:rPr>
              <a:t>Improved Uptime</a:t>
            </a:r>
          </a:p>
          <a:p>
            <a:r>
              <a:rPr lang="en-US" dirty="0" smtClean="0">
                <a:solidFill>
                  <a:schemeClr val="bg2"/>
                </a:solidFill>
              </a:rPr>
              <a:t>Better Management</a:t>
            </a:r>
          </a:p>
          <a:p>
            <a:r>
              <a:rPr lang="en-US" dirty="0" smtClean="0">
                <a:solidFill>
                  <a:schemeClr val="bg2"/>
                </a:solidFill>
              </a:rPr>
              <a:t>Better Planning</a:t>
            </a:r>
          </a:p>
        </p:txBody>
      </p:sp>
      <p:sp>
        <p:nvSpPr>
          <p:cNvPr id="6147" name="Title 4"/>
          <p:cNvSpPr>
            <a:spLocks noGrp="1"/>
          </p:cNvSpPr>
          <p:nvPr>
            <p:ph type="title"/>
          </p:nvPr>
        </p:nvSpPr>
        <p:spPr/>
        <p:txBody>
          <a:bodyPr/>
          <a:lstStyle/>
          <a:p>
            <a:r>
              <a:rPr lang="en-US" dirty="0" smtClean="0">
                <a:ea typeface="Calibri" pitchFamily="34" charset="0"/>
                <a:cs typeface="Calibri"/>
              </a:rPr>
              <a:t>  Where are the Savings?</a:t>
            </a:r>
            <a:endParaRPr dirty="0" smtClean="0">
              <a:ea typeface="Calibri" pitchFamily="34" charset="0"/>
              <a:cs typeface="Calibri"/>
            </a:endParaRPr>
          </a:p>
        </p:txBody>
      </p:sp>
      <p:graphicFrame>
        <p:nvGraphicFramePr>
          <p:cNvPr id="9" name="Table 8"/>
          <p:cNvGraphicFramePr>
            <a:graphicFrameLocks noGrp="1"/>
          </p:cNvGraphicFramePr>
          <p:nvPr>
            <p:extLst>
              <p:ext uri="{D42A27DB-BD31-4B8C-83A1-F6EECF244321}">
                <p14:modId xmlns:p14="http://schemas.microsoft.com/office/powerpoint/2010/main" val="1965360076"/>
              </p:ext>
            </p:extLst>
          </p:nvPr>
        </p:nvGraphicFramePr>
        <p:xfrm>
          <a:off x="434870" y="1459399"/>
          <a:ext cx="5051530" cy="2315718"/>
        </p:xfrm>
        <a:graphic>
          <a:graphicData uri="http://schemas.openxmlformats.org/drawingml/2006/table">
            <a:tbl>
              <a:tblPr/>
              <a:tblGrid>
                <a:gridCol w="2349419"/>
                <a:gridCol w="903192"/>
                <a:gridCol w="903192"/>
                <a:gridCol w="895727"/>
              </a:tblGrid>
              <a:tr h="365760">
                <a:tc rowSpan="2">
                  <a:txBody>
                    <a:bodyPr/>
                    <a:lstStyle/>
                    <a:p>
                      <a:pPr marL="0" marR="0" algn="l">
                        <a:lnSpc>
                          <a:spcPct val="115000"/>
                        </a:lnSpc>
                        <a:spcBef>
                          <a:spcPts val="0"/>
                        </a:spcBef>
                        <a:spcAft>
                          <a:spcPts val="0"/>
                        </a:spcAft>
                      </a:pPr>
                      <a:r>
                        <a:rPr lang="en-US" sz="1100" b="1" dirty="0">
                          <a:solidFill>
                            <a:srgbClr val="FFFFFF"/>
                          </a:solidFill>
                          <a:latin typeface="Calibri"/>
                          <a:ea typeface="Calibri"/>
                          <a:cs typeface="Calibri"/>
                        </a:rPr>
                        <a:t>TCO Category</a:t>
                      </a:r>
                      <a:endParaRPr lang="en-US" sz="1100" dirty="0">
                        <a:latin typeface="Calibri"/>
                        <a:ea typeface="Calibri"/>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497D"/>
                    </a:solidFill>
                  </a:tcPr>
                </a:tc>
                <a:tc gridSpan="3">
                  <a:txBody>
                    <a:bodyPr/>
                    <a:lstStyle/>
                    <a:p>
                      <a:pPr marL="0" marR="0" algn="ctr">
                        <a:lnSpc>
                          <a:spcPct val="115000"/>
                        </a:lnSpc>
                        <a:spcBef>
                          <a:spcPts val="0"/>
                        </a:spcBef>
                        <a:spcAft>
                          <a:spcPts val="0"/>
                        </a:spcAft>
                      </a:pPr>
                      <a:r>
                        <a:rPr lang="en-US" sz="1100" b="1">
                          <a:solidFill>
                            <a:srgbClr val="FFFFFF"/>
                          </a:solidFill>
                          <a:latin typeface="Calibri"/>
                          <a:ea typeface="Calibri"/>
                          <a:cs typeface="Calibri"/>
                        </a:rPr>
                        <a:t>SDN Percentage Savings Compared to PMO</a:t>
                      </a:r>
                      <a:endParaRPr lang="en-US" sz="1100">
                        <a:latin typeface="Calibri"/>
                        <a:ea typeface="Calibri"/>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497D"/>
                    </a:solidFill>
                  </a:tcPr>
                </a:tc>
                <a:tc hMerge="1">
                  <a:txBody>
                    <a:bodyPr/>
                    <a:lstStyle/>
                    <a:p>
                      <a:endParaRPr lang="en-US"/>
                    </a:p>
                  </a:txBody>
                  <a:tcPr/>
                </a:tc>
                <a:tc hMerge="1">
                  <a:txBody>
                    <a:bodyPr/>
                    <a:lstStyle/>
                    <a:p>
                      <a:endParaRPr lang="en-US"/>
                    </a:p>
                  </a:txBody>
                  <a:tcPr/>
                </a:tc>
              </a:tr>
              <a:tr h="115570">
                <a:tc vMerge="1">
                  <a:txBody>
                    <a:bodyPr/>
                    <a:lstStyle/>
                    <a:p>
                      <a:endParaRPr lang="en-US"/>
                    </a:p>
                  </a:txBody>
                  <a:tcPr/>
                </a:tc>
                <a:tc>
                  <a:txBody>
                    <a:bodyPr/>
                    <a:lstStyle/>
                    <a:p>
                      <a:pPr marL="0" marR="0" algn="ctr">
                        <a:lnSpc>
                          <a:spcPct val="115000"/>
                        </a:lnSpc>
                        <a:spcBef>
                          <a:spcPts val="0"/>
                        </a:spcBef>
                        <a:spcAft>
                          <a:spcPts val="0"/>
                        </a:spcAft>
                      </a:pPr>
                      <a:r>
                        <a:rPr lang="en-US" sz="1100" b="1">
                          <a:solidFill>
                            <a:srgbClr val="FFFFFF"/>
                          </a:solidFill>
                          <a:latin typeface="Calibri"/>
                          <a:ea typeface="Calibri"/>
                          <a:cs typeface="Calibri"/>
                        </a:rPr>
                        <a:t>Service Creation &amp; Insertion</a:t>
                      </a:r>
                      <a:endParaRPr lang="en-US" sz="1100">
                        <a:latin typeface="Calibri"/>
                        <a:ea typeface="Calibri"/>
                        <a:cs typeface="Calibri"/>
                      </a:endParaRPr>
                    </a:p>
                  </a:txBody>
                  <a:tcPr marL="68580" marR="68580" marT="0" marB="0" anchor="ctr">
                    <a:lnL w="12700" cap="flat" cmpd="sng" algn="ctr">
                      <a:solidFill>
                        <a:srgbClr val="000000"/>
                      </a:solidFill>
                      <a:prstDash val="solid"/>
                      <a:round/>
                      <a:headEnd type="none" w="med" len="med"/>
                      <a:tailEnd type="none" w="med" len="med"/>
                    </a:lnL>
                    <a:lnR w="19050" cap="flat" cmpd="dbl"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497D"/>
                    </a:solidFill>
                  </a:tcPr>
                </a:tc>
                <a:tc>
                  <a:txBody>
                    <a:bodyPr/>
                    <a:lstStyle/>
                    <a:p>
                      <a:pPr marL="0" marR="0" algn="ctr">
                        <a:lnSpc>
                          <a:spcPct val="115000"/>
                        </a:lnSpc>
                        <a:spcBef>
                          <a:spcPts val="0"/>
                        </a:spcBef>
                        <a:spcAft>
                          <a:spcPts val="0"/>
                        </a:spcAft>
                      </a:pPr>
                      <a:r>
                        <a:rPr lang="en-US" sz="1050" b="1" dirty="0">
                          <a:solidFill>
                            <a:srgbClr val="FFFFFF"/>
                          </a:solidFill>
                          <a:latin typeface="Calibri"/>
                          <a:ea typeface="Calibri"/>
                          <a:cs typeface="Calibri"/>
                        </a:rPr>
                        <a:t>WAN Virtualization</a:t>
                      </a:r>
                      <a:endParaRPr lang="en-US" sz="1050" dirty="0">
                        <a:latin typeface="Calibri"/>
                        <a:ea typeface="Calibri"/>
                        <a:cs typeface="Calibri"/>
                      </a:endParaRPr>
                    </a:p>
                  </a:txBody>
                  <a:tcPr marL="68580" marR="68580" marT="0" marB="0" anchor="ctr">
                    <a:lnL w="19050" cap="flat" cmpd="dbl"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497D"/>
                    </a:solidFill>
                  </a:tcPr>
                </a:tc>
                <a:tc>
                  <a:txBody>
                    <a:bodyPr/>
                    <a:lstStyle/>
                    <a:p>
                      <a:pPr marL="0" marR="0" algn="ctr">
                        <a:lnSpc>
                          <a:spcPct val="115000"/>
                        </a:lnSpc>
                        <a:spcBef>
                          <a:spcPts val="0"/>
                        </a:spcBef>
                        <a:spcAft>
                          <a:spcPts val="0"/>
                        </a:spcAft>
                      </a:pPr>
                      <a:r>
                        <a:rPr lang="en-US" sz="1100" b="1">
                          <a:solidFill>
                            <a:srgbClr val="FFFFFF"/>
                          </a:solidFill>
                          <a:latin typeface="Calibri"/>
                          <a:ea typeface="Calibri"/>
                          <a:cs typeface="Calibri"/>
                        </a:rPr>
                        <a:t>Network Analytics</a:t>
                      </a:r>
                      <a:endParaRPr lang="en-US" sz="1100">
                        <a:latin typeface="Calibri"/>
                        <a:ea typeface="Calibri"/>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F497D"/>
                    </a:solidFill>
                  </a:tcPr>
                </a:tc>
              </a:tr>
              <a:tr h="274320">
                <a:tc>
                  <a:txBody>
                    <a:bodyPr/>
                    <a:lstStyle/>
                    <a:p>
                      <a:pPr marL="0" marR="0" algn="l">
                        <a:lnSpc>
                          <a:spcPct val="115000"/>
                        </a:lnSpc>
                        <a:spcBef>
                          <a:spcPts val="0"/>
                        </a:spcBef>
                        <a:spcAft>
                          <a:spcPts val="0"/>
                        </a:spcAft>
                      </a:pPr>
                      <a:r>
                        <a:rPr lang="en-US" sz="1100">
                          <a:latin typeface="Calibri"/>
                          <a:ea typeface="Calibri"/>
                          <a:cs typeface="Calibri"/>
                        </a:rPr>
                        <a:t>Network CapEx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Calibri"/>
                          <a:cs typeface="Calibri"/>
                        </a:rPr>
                        <a:t>39%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50" dirty="0">
                          <a:latin typeface="Calibri"/>
                          <a:ea typeface="Calibri"/>
                          <a:cs typeface="Calibri"/>
                        </a:rPr>
                        <a:t>49%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Calibri"/>
                          <a:cs typeface="Calibri"/>
                        </a:rPr>
                        <a:t>13%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20">
                <a:tc>
                  <a:txBody>
                    <a:bodyPr/>
                    <a:lstStyle/>
                    <a:p>
                      <a:pPr marL="0" marR="0" algn="l">
                        <a:lnSpc>
                          <a:spcPct val="115000"/>
                        </a:lnSpc>
                        <a:spcBef>
                          <a:spcPts val="0"/>
                        </a:spcBef>
                        <a:spcAft>
                          <a:spcPts val="0"/>
                        </a:spcAft>
                      </a:pPr>
                      <a:r>
                        <a:rPr lang="en-US" sz="1100">
                          <a:latin typeface="Calibri"/>
                          <a:ea typeface="Calibri"/>
                          <a:cs typeface="Calibri"/>
                        </a:rPr>
                        <a:t>Network OpEx</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Calibri"/>
                          <a:cs typeface="Calibri"/>
                        </a:rPr>
                        <a:t>31%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50" dirty="0">
                          <a:latin typeface="Calibri"/>
                          <a:ea typeface="Calibri"/>
                          <a:cs typeface="Calibri"/>
                        </a:rPr>
                        <a:t>38%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Calibri"/>
                          <a:cs typeface="Calibri"/>
                        </a:rPr>
                        <a:t>17%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20">
                <a:tc>
                  <a:txBody>
                    <a:bodyPr/>
                    <a:lstStyle/>
                    <a:p>
                      <a:pPr marL="0" marR="0" algn="l">
                        <a:lnSpc>
                          <a:spcPct val="115000"/>
                        </a:lnSpc>
                        <a:spcBef>
                          <a:spcPts val="0"/>
                        </a:spcBef>
                        <a:spcAft>
                          <a:spcPts val="0"/>
                        </a:spcAft>
                      </a:pPr>
                      <a:r>
                        <a:rPr lang="en-US" sz="1100">
                          <a:latin typeface="Calibri"/>
                          <a:ea typeface="Calibri"/>
                          <a:cs typeface="Calibri"/>
                        </a:rPr>
                        <a:t>Labor Cost for Order Processing Setup</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Calibri"/>
                          <a:cs typeface="Calibri"/>
                        </a:rPr>
                        <a:t>77%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50" dirty="0">
                          <a:latin typeface="Calibri"/>
                          <a:ea typeface="Calibri"/>
                          <a:cs typeface="Calibri"/>
                        </a:rPr>
                        <a:t>77%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Calibri"/>
                          <a:cs typeface="Calibri"/>
                        </a:rPr>
                        <a:t>77%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20">
                <a:tc>
                  <a:txBody>
                    <a:bodyPr/>
                    <a:lstStyle/>
                    <a:p>
                      <a:pPr marL="0" marR="0" algn="l">
                        <a:lnSpc>
                          <a:spcPct val="115000"/>
                        </a:lnSpc>
                        <a:spcBef>
                          <a:spcPts val="0"/>
                        </a:spcBef>
                        <a:spcAft>
                          <a:spcPts val="0"/>
                        </a:spcAft>
                      </a:pPr>
                      <a:r>
                        <a:rPr lang="en-US" sz="1100">
                          <a:latin typeface="Calibri"/>
                          <a:ea typeface="Calibri"/>
                          <a:cs typeface="Calibri"/>
                        </a:rPr>
                        <a:t>Labor Cost for Order Processing</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a:latin typeface="Calibri"/>
                          <a:ea typeface="Calibri"/>
                          <a:cs typeface="Calibri"/>
                        </a:rPr>
                        <a:t>86%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50" dirty="0">
                          <a:latin typeface="Calibri"/>
                          <a:ea typeface="Calibri"/>
                          <a:cs typeface="Calibri"/>
                        </a:rPr>
                        <a:t>86%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dirty="0">
                          <a:latin typeface="Calibri"/>
                          <a:ea typeface="Calibri"/>
                          <a:cs typeface="Calibri"/>
                        </a:rPr>
                        <a:t>86%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tcPr>
                </a:tc>
              </a:tr>
              <a:tr h="274320">
                <a:tc>
                  <a:txBody>
                    <a:bodyPr/>
                    <a:lstStyle/>
                    <a:p>
                      <a:pPr marL="0" marR="0" algn="l">
                        <a:lnSpc>
                          <a:spcPct val="115000"/>
                        </a:lnSpc>
                        <a:spcBef>
                          <a:spcPts val="0"/>
                        </a:spcBef>
                        <a:spcAft>
                          <a:spcPts val="0"/>
                        </a:spcAft>
                      </a:pPr>
                      <a:r>
                        <a:rPr lang="en-US" sz="1100" b="1">
                          <a:latin typeface="Calibri"/>
                          <a:ea typeface="Calibri"/>
                          <a:cs typeface="Calibri"/>
                        </a:rPr>
                        <a:t>TCO</a:t>
                      </a:r>
                      <a:endParaRPr lang="en-US" sz="1100">
                        <a:latin typeface="Calibri"/>
                        <a:ea typeface="Calibri"/>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a:latin typeface="Calibri"/>
                          <a:ea typeface="Calibri"/>
                          <a:cs typeface="Calibri"/>
                        </a:rPr>
                        <a:t>83%</a:t>
                      </a:r>
                      <a:endParaRPr lang="en-US" sz="1100">
                        <a:latin typeface="Calibri"/>
                        <a:ea typeface="Calibri"/>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50" b="1" dirty="0">
                          <a:latin typeface="Calibri"/>
                          <a:ea typeface="Calibri"/>
                          <a:cs typeface="Calibri"/>
                        </a:rPr>
                        <a:t>61%</a:t>
                      </a:r>
                      <a:endParaRPr lang="en-US" sz="1050" dirty="0">
                        <a:latin typeface="Calibri"/>
                        <a:ea typeface="Calibri"/>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100" b="1" dirty="0">
                          <a:latin typeface="Calibri"/>
                          <a:ea typeface="Calibri"/>
                          <a:cs typeface="Calibri"/>
                        </a:rPr>
                        <a:t>48%</a:t>
                      </a:r>
                      <a:endParaRPr lang="en-US" sz="1100" dirty="0">
                        <a:latin typeface="Calibri"/>
                        <a:ea typeface="Calibri"/>
                        <a:cs typeface="Calibri"/>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0" name="TextBox 9"/>
          <p:cNvSpPr txBox="1"/>
          <p:nvPr/>
        </p:nvSpPr>
        <p:spPr>
          <a:xfrm>
            <a:off x="225849" y="3865240"/>
            <a:ext cx="5739976" cy="307777"/>
          </a:xfrm>
          <a:prstGeom prst="rect">
            <a:avLst/>
          </a:prstGeom>
          <a:noFill/>
        </p:spPr>
        <p:txBody>
          <a:bodyPr wrap="square" rtlCol="0">
            <a:noAutofit/>
          </a:bodyPr>
          <a:lstStyle/>
          <a:p>
            <a:r>
              <a:rPr lang="en-US" sz="1400" i="1" dirty="0" smtClean="0">
                <a:solidFill>
                  <a:schemeClr val="tx2">
                    <a:lumMod val="50000"/>
                  </a:schemeClr>
                </a:solidFill>
                <a:latin typeface="Calibri"/>
                <a:cs typeface="Calibri"/>
              </a:rPr>
              <a:t>Service velocity is increased by reducing order processing setup time from one year to four months and by a 7:1 reduction in order processing time.</a:t>
            </a:r>
            <a:endParaRPr lang="en-US" sz="1400" i="1" dirty="0">
              <a:solidFill>
                <a:schemeClr val="tx2">
                  <a:lumMod val="50000"/>
                </a:schemeClr>
              </a:solidFill>
              <a:latin typeface="Calibri"/>
              <a:cs typeface="Calibri"/>
            </a:endParaRPr>
          </a:p>
        </p:txBody>
      </p:sp>
      <p:sp>
        <p:nvSpPr>
          <p:cNvPr id="3" name="Footer Placeholder 2"/>
          <p:cNvSpPr>
            <a:spLocks noGrp="1"/>
          </p:cNvSpPr>
          <p:nvPr>
            <p:ph type="ftr" sz="quarter" idx="13"/>
          </p:nvPr>
        </p:nvSpPr>
        <p:spPr/>
        <p:txBody>
          <a:bodyPr/>
          <a:lstStyle/>
          <a:p>
            <a:r>
              <a:rPr lang="en-US" smtClean="0"/>
              <a:t>© 2013 Brocade Communications Systems, Inc. CONFIDENTIAL—For Internal Use Only</a:t>
            </a:r>
            <a:endParaRPr lang="en-US" dirty="0"/>
          </a:p>
        </p:txBody>
      </p:sp>
      <p:sp>
        <p:nvSpPr>
          <p:cNvPr id="4" name="Slide Number Placeholder 3"/>
          <p:cNvSpPr>
            <a:spLocks noGrp="1"/>
          </p:cNvSpPr>
          <p:nvPr>
            <p:ph type="sldNum" sz="quarter" idx="14"/>
          </p:nvPr>
        </p:nvSpPr>
        <p:spPr/>
        <p:txBody>
          <a:bodyPr/>
          <a:lstStyle/>
          <a:p>
            <a:fld id="{8156C9FA-48C5-49F9-B016-C5E042FEE936}" type="slidenum">
              <a:rPr lang="en-US" smtClean="0"/>
              <a:pPr/>
              <a:t>15</a:t>
            </a:fld>
            <a:endParaRPr lang="en-US" dirty="0"/>
          </a:p>
        </p:txBody>
      </p:sp>
      <p:sp>
        <p:nvSpPr>
          <p:cNvPr id="8" name="TextBox 7"/>
          <p:cNvSpPr txBox="1"/>
          <p:nvPr/>
        </p:nvSpPr>
        <p:spPr bwMode="auto">
          <a:xfrm>
            <a:off x="304800" y="4591050"/>
            <a:ext cx="7905750" cy="153888"/>
          </a:xfrm>
          <a:prstGeom prst="rect">
            <a:avLst/>
          </a:prstGeom>
          <a:noFill/>
          <a:ln w="19050" algn="ctr">
            <a:noFill/>
            <a:miter lim="800000"/>
            <a:headEnd/>
            <a:tailEnd/>
          </a:ln>
        </p:spPr>
        <p:txBody>
          <a:bodyPr wrap="square" lIns="0" tIns="0" rIns="0" bIns="0" rtlCol="0">
            <a:spAutoFit/>
          </a:bodyPr>
          <a:lstStyle/>
          <a:p>
            <a:r>
              <a:rPr lang="en-US" sz="1000" dirty="0"/>
              <a:t>http://www.acgresearch.net/UserFiles/File/Brocade/Brocade%20SDN%20Business%20Case%20Whitepaper_%20ACG%20Research_2013.pdf</a:t>
            </a:r>
            <a:endParaRPr lang="en-US" sz="1000" dirty="0" smtClean="0"/>
          </a:p>
        </p:txBody>
      </p:sp>
    </p:spTree>
    <p:extLst>
      <p:ext uri="{BB962C8B-B14F-4D97-AF65-F5344CB8AC3E}">
        <p14:creationId xmlns:p14="http://schemas.microsoft.com/office/powerpoint/2010/main" val="10630243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l"/>
            <a:r>
              <a:rPr lang="en-US" dirty="0" smtClean="0"/>
              <a:t>Early SDN Deployment</a:t>
            </a:r>
            <a:endParaRPr lang="en-US" dirty="0"/>
          </a:p>
        </p:txBody>
      </p:sp>
      <p:grpSp>
        <p:nvGrpSpPr>
          <p:cNvPr id="149" name="Group 148"/>
          <p:cNvGrpSpPr/>
          <p:nvPr/>
        </p:nvGrpSpPr>
        <p:grpSpPr>
          <a:xfrm>
            <a:off x="1087758" y="2571750"/>
            <a:ext cx="6986687" cy="2006575"/>
            <a:chOff x="1310228" y="733374"/>
            <a:chExt cx="6571499" cy="1629503"/>
          </a:xfrm>
        </p:grpSpPr>
        <p:pic>
          <p:nvPicPr>
            <p:cNvPr id="150" name="Picture 149"/>
            <p:cNvPicPr>
              <a:picLocks noChangeAspect="1"/>
            </p:cNvPicPr>
            <p:nvPr/>
          </p:nvPicPr>
          <p:blipFill>
            <a:blip r:embed="rId2"/>
            <a:stretch>
              <a:fillRect/>
            </a:stretch>
          </p:blipFill>
          <p:spPr>
            <a:xfrm>
              <a:off x="1310228" y="733374"/>
              <a:ext cx="953054" cy="1629503"/>
            </a:xfrm>
            <a:prstGeom prst="rect">
              <a:avLst/>
            </a:prstGeom>
          </p:spPr>
        </p:pic>
        <p:pic>
          <p:nvPicPr>
            <p:cNvPr id="151" name="Picture 150"/>
            <p:cNvPicPr>
              <a:picLocks noChangeAspect="1"/>
            </p:cNvPicPr>
            <p:nvPr/>
          </p:nvPicPr>
          <p:blipFill>
            <a:blip r:embed="rId2"/>
            <a:stretch>
              <a:fillRect/>
            </a:stretch>
          </p:blipFill>
          <p:spPr>
            <a:xfrm>
              <a:off x="2745615" y="733374"/>
              <a:ext cx="953054" cy="1629503"/>
            </a:xfrm>
            <a:prstGeom prst="rect">
              <a:avLst/>
            </a:prstGeom>
          </p:spPr>
        </p:pic>
        <p:pic>
          <p:nvPicPr>
            <p:cNvPr id="152" name="Picture 151"/>
            <p:cNvPicPr>
              <a:picLocks noChangeAspect="1"/>
            </p:cNvPicPr>
            <p:nvPr/>
          </p:nvPicPr>
          <p:blipFill>
            <a:blip r:embed="rId2"/>
            <a:stretch>
              <a:fillRect/>
            </a:stretch>
          </p:blipFill>
          <p:spPr>
            <a:xfrm>
              <a:off x="4080405" y="733374"/>
              <a:ext cx="953054" cy="1629503"/>
            </a:xfrm>
            <a:prstGeom prst="rect">
              <a:avLst/>
            </a:prstGeom>
          </p:spPr>
        </p:pic>
        <p:pic>
          <p:nvPicPr>
            <p:cNvPr id="153" name="Picture 152"/>
            <p:cNvPicPr>
              <a:picLocks noChangeAspect="1"/>
            </p:cNvPicPr>
            <p:nvPr/>
          </p:nvPicPr>
          <p:blipFill>
            <a:blip r:embed="rId2"/>
            <a:stretch>
              <a:fillRect/>
            </a:stretch>
          </p:blipFill>
          <p:spPr>
            <a:xfrm>
              <a:off x="5467866" y="733374"/>
              <a:ext cx="953054" cy="1629503"/>
            </a:xfrm>
            <a:prstGeom prst="rect">
              <a:avLst/>
            </a:prstGeom>
          </p:spPr>
        </p:pic>
        <p:pic>
          <p:nvPicPr>
            <p:cNvPr id="154" name="Picture 153"/>
            <p:cNvPicPr>
              <a:picLocks noChangeAspect="1"/>
            </p:cNvPicPr>
            <p:nvPr/>
          </p:nvPicPr>
          <p:blipFill>
            <a:blip r:embed="rId2"/>
            <a:stretch>
              <a:fillRect/>
            </a:stretch>
          </p:blipFill>
          <p:spPr>
            <a:xfrm>
              <a:off x="6928673" y="733374"/>
              <a:ext cx="953054" cy="1629503"/>
            </a:xfrm>
            <a:prstGeom prst="rect">
              <a:avLst/>
            </a:prstGeom>
          </p:spPr>
        </p:pic>
      </p:grpSp>
      <p:pic>
        <p:nvPicPr>
          <p:cNvPr id="155" name="Picture 154" descr="servers.png"/>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076070" y="2553990"/>
            <a:ext cx="6991646" cy="2017642"/>
          </a:xfrm>
          <a:prstGeom prst="rect">
            <a:avLst/>
          </a:prstGeom>
        </p:spPr>
      </p:pic>
      <p:grpSp>
        <p:nvGrpSpPr>
          <p:cNvPr id="156" name="Group 155"/>
          <p:cNvGrpSpPr/>
          <p:nvPr/>
        </p:nvGrpSpPr>
        <p:grpSpPr>
          <a:xfrm>
            <a:off x="1003221" y="2884387"/>
            <a:ext cx="7140733" cy="1338861"/>
            <a:chOff x="926983" y="974838"/>
            <a:chExt cx="7140733" cy="1338861"/>
          </a:xfrm>
        </p:grpSpPr>
        <p:cxnSp>
          <p:nvCxnSpPr>
            <p:cNvPr id="157" name="Straight Connector 156"/>
            <p:cNvCxnSpPr>
              <a:stCxn id="169" idx="0"/>
              <a:endCxn id="178" idx="2"/>
            </p:cNvCxnSpPr>
            <p:nvPr/>
          </p:nvCxnSpPr>
          <p:spPr>
            <a:xfrm flipH="1" flipV="1">
              <a:off x="1503509" y="1392584"/>
              <a:ext cx="1521063"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58" name="Straight Connector 157"/>
            <p:cNvCxnSpPr>
              <a:stCxn id="178" idx="2"/>
              <a:endCxn id="177" idx="0"/>
            </p:cNvCxnSpPr>
            <p:nvPr/>
          </p:nvCxnSpPr>
          <p:spPr>
            <a:xfrm>
              <a:off x="1503509" y="1392584"/>
              <a:ext cx="0"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59" name="Straight Connector 158"/>
            <p:cNvCxnSpPr>
              <a:stCxn id="170" idx="2"/>
              <a:endCxn id="177" idx="0"/>
            </p:cNvCxnSpPr>
            <p:nvPr/>
          </p:nvCxnSpPr>
          <p:spPr>
            <a:xfrm flipH="1">
              <a:off x="1503509" y="1392584"/>
              <a:ext cx="1521063"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0" name="Straight Connector 159"/>
            <p:cNvCxnSpPr>
              <a:stCxn id="171" idx="0"/>
              <a:endCxn id="170" idx="2"/>
            </p:cNvCxnSpPr>
            <p:nvPr/>
          </p:nvCxnSpPr>
          <p:spPr>
            <a:xfrm flipH="1" flipV="1">
              <a:off x="3024572" y="1392584"/>
              <a:ext cx="1414097"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1" name="Straight Connector 160"/>
            <p:cNvCxnSpPr>
              <a:stCxn id="172" idx="2"/>
              <a:endCxn id="169" idx="0"/>
            </p:cNvCxnSpPr>
            <p:nvPr/>
          </p:nvCxnSpPr>
          <p:spPr>
            <a:xfrm flipH="1">
              <a:off x="3024572" y="1392584"/>
              <a:ext cx="1414097"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2" name="Straight Connector 161"/>
            <p:cNvCxnSpPr>
              <a:stCxn id="173" idx="0"/>
              <a:endCxn id="172" idx="2"/>
            </p:cNvCxnSpPr>
            <p:nvPr/>
          </p:nvCxnSpPr>
          <p:spPr>
            <a:xfrm flipH="1" flipV="1">
              <a:off x="4438669" y="1392584"/>
              <a:ext cx="1492017"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3" name="Straight Connector 162"/>
            <p:cNvCxnSpPr>
              <a:stCxn id="175" idx="0"/>
              <a:endCxn id="174" idx="2"/>
            </p:cNvCxnSpPr>
            <p:nvPr/>
          </p:nvCxnSpPr>
          <p:spPr>
            <a:xfrm flipH="1" flipV="1">
              <a:off x="5930686" y="1392584"/>
              <a:ext cx="1560504"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4" name="Straight Connector 163"/>
            <p:cNvCxnSpPr>
              <a:stCxn id="174" idx="2"/>
              <a:endCxn id="171" idx="0"/>
            </p:cNvCxnSpPr>
            <p:nvPr/>
          </p:nvCxnSpPr>
          <p:spPr>
            <a:xfrm flipH="1">
              <a:off x="4438669" y="1392584"/>
              <a:ext cx="1492017"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5" name="Straight Connector 164"/>
            <p:cNvCxnSpPr>
              <a:stCxn id="176" idx="2"/>
              <a:endCxn id="173" idx="0"/>
            </p:cNvCxnSpPr>
            <p:nvPr/>
          </p:nvCxnSpPr>
          <p:spPr>
            <a:xfrm flipH="1">
              <a:off x="5930686" y="1392584"/>
              <a:ext cx="1560504"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6" name="Straight Connector 165"/>
            <p:cNvCxnSpPr>
              <a:stCxn id="176" idx="2"/>
              <a:endCxn id="175" idx="0"/>
            </p:cNvCxnSpPr>
            <p:nvPr/>
          </p:nvCxnSpPr>
          <p:spPr>
            <a:xfrm>
              <a:off x="7491190" y="1392584"/>
              <a:ext cx="0"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7" name="Straight Connector 166"/>
            <p:cNvCxnSpPr>
              <a:stCxn id="175" idx="1"/>
              <a:endCxn id="177" idx="3"/>
            </p:cNvCxnSpPr>
            <p:nvPr/>
          </p:nvCxnSpPr>
          <p:spPr>
            <a:xfrm flipH="1">
              <a:off x="2080035" y="2104826"/>
              <a:ext cx="4834629"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8" name="Straight Connector 167"/>
            <p:cNvCxnSpPr>
              <a:stCxn id="176" idx="1"/>
              <a:endCxn id="178" idx="3"/>
            </p:cNvCxnSpPr>
            <p:nvPr/>
          </p:nvCxnSpPr>
          <p:spPr>
            <a:xfrm flipH="1">
              <a:off x="2080035" y="1183711"/>
              <a:ext cx="4834629"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
          <p:nvSpPr>
            <p:cNvPr id="169" name="Rounded Rectangle 168"/>
            <p:cNvSpPr/>
            <p:nvPr/>
          </p:nvSpPr>
          <p:spPr>
            <a:xfrm>
              <a:off x="2448046"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0" name="Rounded Rectangle 169"/>
            <p:cNvSpPr/>
            <p:nvPr/>
          </p:nvSpPr>
          <p:spPr>
            <a:xfrm>
              <a:off x="2448046"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1" name="Rounded Rectangle 170"/>
            <p:cNvSpPr/>
            <p:nvPr/>
          </p:nvSpPr>
          <p:spPr>
            <a:xfrm>
              <a:off x="3862143"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2" name="Rounded Rectangle 171"/>
            <p:cNvSpPr/>
            <p:nvPr/>
          </p:nvSpPr>
          <p:spPr>
            <a:xfrm>
              <a:off x="3862143"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3" name="Rounded Rectangle 172"/>
            <p:cNvSpPr/>
            <p:nvPr/>
          </p:nvSpPr>
          <p:spPr>
            <a:xfrm>
              <a:off x="5354160"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4" name="Rounded Rectangle 173"/>
            <p:cNvSpPr/>
            <p:nvPr/>
          </p:nvSpPr>
          <p:spPr>
            <a:xfrm>
              <a:off x="5354160"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5" name="Rounded Rectangle 174"/>
            <p:cNvSpPr/>
            <p:nvPr/>
          </p:nvSpPr>
          <p:spPr>
            <a:xfrm>
              <a:off x="6914664"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6" name="Rounded Rectangle 175"/>
            <p:cNvSpPr/>
            <p:nvPr/>
          </p:nvSpPr>
          <p:spPr>
            <a:xfrm>
              <a:off x="6914664"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7" name="Rounded Rectangle 176"/>
            <p:cNvSpPr/>
            <p:nvPr/>
          </p:nvSpPr>
          <p:spPr>
            <a:xfrm>
              <a:off x="926983"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8" name="Rounded Rectangle 177"/>
            <p:cNvSpPr/>
            <p:nvPr/>
          </p:nvSpPr>
          <p:spPr>
            <a:xfrm>
              <a:off x="926983"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grpSp>
      <p:grpSp>
        <p:nvGrpSpPr>
          <p:cNvPr id="179" name="Group 178"/>
          <p:cNvGrpSpPr/>
          <p:nvPr/>
        </p:nvGrpSpPr>
        <p:grpSpPr>
          <a:xfrm>
            <a:off x="1085340" y="3283593"/>
            <a:ext cx="989956" cy="262447"/>
            <a:chOff x="3217904" y="827011"/>
            <a:chExt cx="989956" cy="262447"/>
          </a:xfrm>
        </p:grpSpPr>
        <p:sp>
          <p:nvSpPr>
            <p:cNvPr id="180" name="Rounded Rectangle 179"/>
            <p:cNvSpPr/>
            <p:nvPr/>
          </p:nvSpPr>
          <p:spPr>
            <a:xfrm>
              <a:off x="3217904"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sp>
          <p:nvSpPr>
            <p:cNvPr id="181" name="Rounded Rectangle 180"/>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sp>
        <p:nvSpPr>
          <p:cNvPr id="182" name="Rounded Rectangle 181"/>
          <p:cNvSpPr/>
          <p:nvPr/>
        </p:nvSpPr>
        <p:spPr>
          <a:xfrm>
            <a:off x="2873064" y="4213978"/>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grpSp>
        <p:nvGrpSpPr>
          <p:cNvPr id="183" name="Group 182"/>
          <p:cNvGrpSpPr/>
          <p:nvPr/>
        </p:nvGrpSpPr>
        <p:grpSpPr>
          <a:xfrm>
            <a:off x="1519379" y="2186088"/>
            <a:ext cx="6106671" cy="474322"/>
            <a:chOff x="2582845" y="1407963"/>
            <a:chExt cx="4495720" cy="338597"/>
          </a:xfrm>
        </p:grpSpPr>
        <p:sp>
          <p:nvSpPr>
            <p:cNvPr id="184" name="Oval 183"/>
            <p:cNvSpPr/>
            <p:nvPr/>
          </p:nvSpPr>
          <p:spPr>
            <a:xfrm>
              <a:off x="2582845" y="1415937"/>
              <a:ext cx="1452839" cy="3306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Network 1</a:t>
              </a:r>
              <a:endParaRPr lang="en-US" sz="1400" dirty="0"/>
            </a:p>
          </p:txBody>
        </p:sp>
        <p:sp>
          <p:nvSpPr>
            <p:cNvPr id="185" name="Oval 184"/>
            <p:cNvSpPr/>
            <p:nvPr/>
          </p:nvSpPr>
          <p:spPr>
            <a:xfrm>
              <a:off x="4101835" y="1407963"/>
              <a:ext cx="1452839" cy="330623"/>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Network 2</a:t>
              </a:r>
              <a:endParaRPr lang="en-US" sz="1400" dirty="0"/>
            </a:p>
          </p:txBody>
        </p:sp>
        <p:sp>
          <p:nvSpPr>
            <p:cNvPr id="186" name="Oval 185"/>
            <p:cNvSpPr/>
            <p:nvPr/>
          </p:nvSpPr>
          <p:spPr>
            <a:xfrm>
              <a:off x="5625726" y="1415937"/>
              <a:ext cx="1452839" cy="330623"/>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Network 3</a:t>
              </a:r>
              <a:endParaRPr lang="en-US" sz="1400" dirty="0"/>
            </a:p>
          </p:txBody>
        </p:sp>
      </p:grpSp>
      <p:grpSp>
        <p:nvGrpSpPr>
          <p:cNvPr id="187" name="Group 186"/>
          <p:cNvGrpSpPr/>
          <p:nvPr/>
        </p:nvGrpSpPr>
        <p:grpSpPr>
          <a:xfrm>
            <a:off x="2371232" y="3283593"/>
            <a:ext cx="1496235" cy="262447"/>
            <a:chOff x="2711625" y="827011"/>
            <a:chExt cx="1496235" cy="262447"/>
          </a:xfrm>
        </p:grpSpPr>
        <p:sp>
          <p:nvSpPr>
            <p:cNvPr id="188" name="Rounded Rectangle 187"/>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189" name="Rounded Rectangle 188"/>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sp>
          <p:nvSpPr>
            <p:cNvPr id="190" name="Rounded Rectangle 189"/>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191" name="Group 190"/>
          <p:cNvGrpSpPr/>
          <p:nvPr/>
        </p:nvGrpSpPr>
        <p:grpSpPr>
          <a:xfrm>
            <a:off x="3831679" y="4213978"/>
            <a:ext cx="1496235" cy="262447"/>
            <a:chOff x="2711625" y="827011"/>
            <a:chExt cx="1496235" cy="262447"/>
          </a:xfrm>
        </p:grpSpPr>
        <p:sp>
          <p:nvSpPr>
            <p:cNvPr id="192" name="Rounded Rectangle 191"/>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193" name="Rounded Rectangle 192"/>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sp>
          <p:nvSpPr>
            <p:cNvPr id="194" name="Rounded Rectangle 193"/>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195" name="Group 194"/>
          <p:cNvGrpSpPr/>
          <p:nvPr/>
        </p:nvGrpSpPr>
        <p:grpSpPr>
          <a:xfrm>
            <a:off x="6831582" y="3276959"/>
            <a:ext cx="1496235" cy="262447"/>
            <a:chOff x="2711625" y="827011"/>
            <a:chExt cx="1496235" cy="262447"/>
          </a:xfrm>
        </p:grpSpPr>
        <p:sp>
          <p:nvSpPr>
            <p:cNvPr id="196" name="Rounded Rectangle 195"/>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197" name="Rounded Rectangle 196"/>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sp>
          <p:nvSpPr>
            <p:cNvPr id="198" name="Rounded Rectangle 197"/>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199" name="Group 198"/>
          <p:cNvGrpSpPr/>
          <p:nvPr/>
        </p:nvGrpSpPr>
        <p:grpSpPr>
          <a:xfrm>
            <a:off x="5517086" y="3276959"/>
            <a:ext cx="985718" cy="262447"/>
            <a:chOff x="3222142" y="827011"/>
            <a:chExt cx="985718" cy="262447"/>
          </a:xfrm>
        </p:grpSpPr>
        <p:sp>
          <p:nvSpPr>
            <p:cNvPr id="200" name="Rounded Rectangle 199"/>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201" name="Rounded Rectangle 200"/>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202" name="Group 201"/>
          <p:cNvGrpSpPr/>
          <p:nvPr/>
        </p:nvGrpSpPr>
        <p:grpSpPr>
          <a:xfrm>
            <a:off x="7065299" y="4204708"/>
            <a:ext cx="985718" cy="262447"/>
            <a:chOff x="3222142" y="827011"/>
            <a:chExt cx="985718" cy="262447"/>
          </a:xfrm>
        </p:grpSpPr>
        <p:sp>
          <p:nvSpPr>
            <p:cNvPr id="203" name="Rounded Rectangle 202"/>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204" name="Rounded Rectangle 203"/>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205" name="Group 204"/>
          <p:cNvGrpSpPr/>
          <p:nvPr/>
        </p:nvGrpSpPr>
        <p:grpSpPr>
          <a:xfrm>
            <a:off x="1090449" y="4195438"/>
            <a:ext cx="984549" cy="262447"/>
            <a:chOff x="2711625" y="827011"/>
            <a:chExt cx="984549" cy="262447"/>
          </a:xfrm>
        </p:grpSpPr>
        <p:sp>
          <p:nvSpPr>
            <p:cNvPr id="206" name="Rounded Rectangle 205"/>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207" name="Rounded Rectangle 206"/>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grpSp>
      <p:grpSp>
        <p:nvGrpSpPr>
          <p:cNvPr id="208" name="Group 207"/>
          <p:cNvGrpSpPr/>
          <p:nvPr/>
        </p:nvGrpSpPr>
        <p:grpSpPr>
          <a:xfrm>
            <a:off x="4041172" y="3276959"/>
            <a:ext cx="984549" cy="262447"/>
            <a:chOff x="2711625" y="827011"/>
            <a:chExt cx="984549" cy="262447"/>
          </a:xfrm>
        </p:grpSpPr>
        <p:sp>
          <p:nvSpPr>
            <p:cNvPr id="209" name="Rounded Rectangle 208"/>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210" name="Rounded Rectangle 209"/>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grpSp>
      <p:sp>
        <p:nvSpPr>
          <p:cNvPr id="211" name="Rounded Rectangle 210"/>
          <p:cNvSpPr/>
          <p:nvPr/>
        </p:nvSpPr>
        <p:spPr>
          <a:xfrm>
            <a:off x="5767292" y="4204708"/>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sp>
        <p:nvSpPr>
          <p:cNvPr id="2" name="Footer Placeholder 1"/>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3" name="Slide Number Placeholder 2"/>
          <p:cNvSpPr>
            <a:spLocks noGrp="1"/>
          </p:cNvSpPr>
          <p:nvPr>
            <p:ph type="sldNum" sz="quarter" idx="13"/>
          </p:nvPr>
        </p:nvSpPr>
        <p:spPr/>
        <p:txBody>
          <a:bodyPr/>
          <a:lstStyle/>
          <a:p>
            <a:fld id="{0B3CD718-DC22-49C0-8BA5-7CA109C17832}" type="slidenum">
              <a:rPr lang="en-US" smtClean="0"/>
              <a:pPr/>
              <a:t>16</a:t>
            </a:fld>
            <a:endParaRPr lang="en-US" dirty="0"/>
          </a:p>
        </p:txBody>
      </p:sp>
    </p:spTree>
    <p:extLst>
      <p:ext uri="{BB962C8B-B14F-4D97-AF65-F5344CB8AC3E}">
        <p14:creationId xmlns:p14="http://schemas.microsoft.com/office/powerpoint/2010/main" val="268274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55"/>
                                        </p:tgtEl>
                                        <p:attrNameLst>
                                          <p:attrName>style.visibility</p:attrName>
                                        </p:attrNameLst>
                                      </p:cBhvr>
                                      <p:to>
                                        <p:strVal val="visible"/>
                                      </p:to>
                                    </p:set>
                                  </p:childTnLst>
                                </p:cTn>
                              </p:par>
                              <p:par>
                                <p:cTn id="9" presetID="9"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dissolve">
                                      <p:cBhvr>
                                        <p:cTn id="11" dur="500"/>
                                        <p:tgtEl>
                                          <p:spTgt spid="15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8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202"/>
                                        </p:tgtEl>
                                        <p:attrNameLst>
                                          <p:attrName>style.visibility</p:attrName>
                                        </p:attrNameLst>
                                      </p:cBhvr>
                                      <p:to>
                                        <p:strVal val="visible"/>
                                      </p:to>
                                    </p:set>
                                    <p:animEffect transition="in" filter="randombar(horizontal)">
                                      <p:cBhvr>
                                        <p:cTn id="20" dur="500"/>
                                        <p:tgtEl>
                                          <p:spTgt spid="202"/>
                                        </p:tgtEl>
                                      </p:cBhvr>
                                    </p:animEffect>
                                  </p:childTnLst>
                                </p:cTn>
                              </p:par>
                            </p:childTnLst>
                          </p:cTn>
                        </p:par>
                        <p:par>
                          <p:cTn id="21" fill="hold">
                            <p:stCondLst>
                              <p:cond delay="500"/>
                            </p:stCondLst>
                            <p:childTnLst>
                              <p:par>
                                <p:cTn id="22" presetID="14" presetClass="entr" presetSubtype="10" fill="hold" nodeType="afterEffect">
                                  <p:stCondLst>
                                    <p:cond delay="0"/>
                                  </p:stCondLst>
                                  <p:childTnLst>
                                    <p:set>
                                      <p:cBhvr>
                                        <p:cTn id="23" dur="1" fill="hold">
                                          <p:stCondLst>
                                            <p:cond delay="0"/>
                                          </p:stCondLst>
                                        </p:cTn>
                                        <p:tgtEl>
                                          <p:spTgt spid="195"/>
                                        </p:tgtEl>
                                        <p:attrNameLst>
                                          <p:attrName>style.visibility</p:attrName>
                                        </p:attrNameLst>
                                      </p:cBhvr>
                                      <p:to>
                                        <p:strVal val="visible"/>
                                      </p:to>
                                    </p:set>
                                    <p:animEffect transition="in" filter="randombar(horizontal)">
                                      <p:cBhvr>
                                        <p:cTn id="24" dur="500"/>
                                        <p:tgtEl>
                                          <p:spTgt spid="195"/>
                                        </p:tgtEl>
                                      </p:cBhvr>
                                    </p:animEffect>
                                  </p:childTnLst>
                                </p:cTn>
                              </p:par>
                            </p:childTnLst>
                          </p:cTn>
                        </p:par>
                        <p:par>
                          <p:cTn id="25" fill="hold">
                            <p:stCondLst>
                              <p:cond delay="1000"/>
                            </p:stCondLst>
                            <p:childTnLst>
                              <p:par>
                                <p:cTn id="26" presetID="14" presetClass="entr" presetSubtype="10" fill="hold" nodeType="afterEffect">
                                  <p:stCondLst>
                                    <p:cond delay="0"/>
                                  </p:stCondLst>
                                  <p:childTnLst>
                                    <p:set>
                                      <p:cBhvr>
                                        <p:cTn id="27" dur="1" fill="hold">
                                          <p:stCondLst>
                                            <p:cond delay="0"/>
                                          </p:stCondLst>
                                        </p:cTn>
                                        <p:tgtEl>
                                          <p:spTgt spid="199"/>
                                        </p:tgtEl>
                                        <p:attrNameLst>
                                          <p:attrName>style.visibility</p:attrName>
                                        </p:attrNameLst>
                                      </p:cBhvr>
                                      <p:to>
                                        <p:strVal val="visible"/>
                                      </p:to>
                                    </p:set>
                                    <p:animEffect transition="in" filter="randombar(horizontal)">
                                      <p:cBhvr>
                                        <p:cTn id="28" dur="500"/>
                                        <p:tgtEl>
                                          <p:spTgt spid="199"/>
                                        </p:tgtEl>
                                      </p:cBhvr>
                                    </p:animEffect>
                                  </p:childTnLst>
                                </p:cTn>
                              </p:par>
                            </p:childTnLst>
                          </p:cTn>
                        </p:par>
                        <p:par>
                          <p:cTn id="29" fill="hold">
                            <p:stCondLst>
                              <p:cond delay="1500"/>
                            </p:stCondLst>
                            <p:childTnLst>
                              <p:par>
                                <p:cTn id="30" presetID="14" presetClass="entr" presetSubtype="10" fill="hold" grpId="0" nodeType="afterEffect">
                                  <p:stCondLst>
                                    <p:cond delay="0"/>
                                  </p:stCondLst>
                                  <p:childTnLst>
                                    <p:set>
                                      <p:cBhvr>
                                        <p:cTn id="31" dur="1" fill="hold">
                                          <p:stCondLst>
                                            <p:cond delay="0"/>
                                          </p:stCondLst>
                                        </p:cTn>
                                        <p:tgtEl>
                                          <p:spTgt spid="211"/>
                                        </p:tgtEl>
                                        <p:attrNameLst>
                                          <p:attrName>style.visibility</p:attrName>
                                        </p:attrNameLst>
                                      </p:cBhvr>
                                      <p:to>
                                        <p:strVal val="visible"/>
                                      </p:to>
                                    </p:set>
                                    <p:animEffect transition="in" filter="randombar(horizontal)">
                                      <p:cBhvr>
                                        <p:cTn id="32" dur="500"/>
                                        <p:tgtEl>
                                          <p:spTgt spid="211"/>
                                        </p:tgtEl>
                                      </p:cBhvr>
                                    </p:animEffect>
                                  </p:childTnLst>
                                </p:cTn>
                              </p:par>
                            </p:childTnLst>
                          </p:cTn>
                        </p:par>
                        <p:par>
                          <p:cTn id="33" fill="hold">
                            <p:stCondLst>
                              <p:cond delay="2000"/>
                            </p:stCondLst>
                            <p:childTnLst>
                              <p:par>
                                <p:cTn id="34" presetID="14" presetClass="entr" presetSubtype="10" fill="hold" nodeType="afterEffect">
                                  <p:stCondLst>
                                    <p:cond delay="0"/>
                                  </p:stCondLst>
                                  <p:childTnLst>
                                    <p:set>
                                      <p:cBhvr>
                                        <p:cTn id="35" dur="1" fill="hold">
                                          <p:stCondLst>
                                            <p:cond delay="0"/>
                                          </p:stCondLst>
                                        </p:cTn>
                                        <p:tgtEl>
                                          <p:spTgt spid="191"/>
                                        </p:tgtEl>
                                        <p:attrNameLst>
                                          <p:attrName>style.visibility</p:attrName>
                                        </p:attrNameLst>
                                      </p:cBhvr>
                                      <p:to>
                                        <p:strVal val="visible"/>
                                      </p:to>
                                    </p:set>
                                    <p:animEffect transition="in" filter="randombar(horizontal)">
                                      <p:cBhvr>
                                        <p:cTn id="36" dur="500"/>
                                        <p:tgtEl>
                                          <p:spTgt spid="191"/>
                                        </p:tgtEl>
                                      </p:cBhvr>
                                    </p:animEffect>
                                  </p:childTnLst>
                                </p:cTn>
                              </p:par>
                            </p:childTnLst>
                          </p:cTn>
                        </p:par>
                        <p:par>
                          <p:cTn id="37" fill="hold">
                            <p:stCondLst>
                              <p:cond delay="2500"/>
                            </p:stCondLst>
                            <p:childTnLst>
                              <p:par>
                                <p:cTn id="38" presetID="14" presetClass="entr" presetSubtype="10" fill="hold" nodeType="after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randombar(horizontal)">
                                      <p:cBhvr>
                                        <p:cTn id="40" dur="500"/>
                                        <p:tgtEl>
                                          <p:spTgt spid="208"/>
                                        </p:tgtEl>
                                      </p:cBhvr>
                                    </p:animEffect>
                                  </p:childTnLst>
                                </p:cTn>
                              </p:par>
                            </p:childTnLst>
                          </p:cTn>
                        </p:par>
                        <p:par>
                          <p:cTn id="41" fill="hold">
                            <p:stCondLst>
                              <p:cond delay="3000"/>
                            </p:stCondLst>
                            <p:childTnLst>
                              <p:par>
                                <p:cTn id="42" presetID="14" presetClass="entr" presetSubtype="10" fill="hold" nodeType="afterEffect">
                                  <p:stCondLst>
                                    <p:cond delay="0"/>
                                  </p:stCondLst>
                                  <p:childTnLst>
                                    <p:set>
                                      <p:cBhvr>
                                        <p:cTn id="43" dur="1" fill="hold">
                                          <p:stCondLst>
                                            <p:cond delay="0"/>
                                          </p:stCondLst>
                                        </p:cTn>
                                        <p:tgtEl>
                                          <p:spTgt spid="187"/>
                                        </p:tgtEl>
                                        <p:attrNameLst>
                                          <p:attrName>style.visibility</p:attrName>
                                        </p:attrNameLst>
                                      </p:cBhvr>
                                      <p:to>
                                        <p:strVal val="visible"/>
                                      </p:to>
                                    </p:set>
                                    <p:animEffect transition="in" filter="randombar(horizontal)">
                                      <p:cBhvr>
                                        <p:cTn id="44" dur="500"/>
                                        <p:tgtEl>
                                          <p:spTgt spid="187"/>
                                        </p:tgtEl>
                                      </p:cBhvr>
                                    </p:animEffect>
                                  </p:childTnLst>
                                </p:cTn>
                              </p:par>
                            </p:childTnLst>
                          </p:cTn>
                        </p:par>
                        <p:par>
                          <p:cTn id="45" fill="hold">
                            <p:stCondLst>
                              <p:cond delay="3500"/>
                            </p:stCondLst>
                            <p:childTnLst>
                              <p:par>
                                <p:cTn id="46" presetID="14" presetClass="entr" presetSubtype="10" fill="hold" grpId="0" nodeType="afterEffect">
                                  <p:stCondLst>
                                    <p:cond delay="0"/>
                                  </p:stCondLst>
                                  <p:childTnLst>
                                    <p:set>
                                      <p:cBhvr>
                                        <p:cTn id="47" dur="1" fill="hold">
                                          <p:stCondLst>
                                            <p:cond delay="0"/>
                                          </p:stCondLst>
                                        </p:cTn>
                                        <p:tgtEl>
                                          <p:spTgt spid="182"/>
                                        </p:tgtEl>
                                        <p:attrNameLst>
                                          <p:attrName>style.visibility</p:attrName>
                                        </p:attrNameLst>
                                      </p:cBhvr>
                                      <p:to>
                                        <p:strVal val="visible"/>
                                      </p:to>
                                    </p:set>
                                    <p:animEffect transition="in" filter="randombar(horizontal)">
                                      <p:cBhvr>
                                        <p:cTn id="48" dur="500"/>
                                        <p:tgtEl>
                                          <p:spTgt spid="182"/>
                                        </p:tgtEl>
                                      </p:cBhvr>
                                    </p:animEffect>
                                  </p:childTnLst>
                                </p:cTn>
                              </p:par>
                            </p:childTnLst>
                          </p:cTn>
                        </p:par>
                        <p:par>
                          <p:cTn id="49" fill="hold">
                            <p:stCondLst>
                              <p:cond delay="4000"/>
                            </p:stCondLst>
                            <p:childTnLst>
                              <p:par>
                                <p:cTn id="50" presetID="14" presetClass="entr" presetSubtype="10" fill="hold" nodeType="afterEffect">
                                  <p:stCondLst>
                                    <p:cond delay="0"/>
                                  </p:stCondLst>
                                  <p:childTnLst>
                                    <p:set>
                                      <p:cBhvr>
                                        <p:cTn id="51" dur="1" fill="hold">
                                          <p:stCondLst>
                                            <p:cond delay="0"/>
                                          </p:stCondLst>
                                        </p:cTn>
                                        <p:tgtEl>
                                          <p:spTgt spid="205"/>
                                        </p:tgtEl>
                                        <p:attrNameLst>
                                          <p:attrName>style.visibility</p:attrName>
                                        </p:attrNameLst>
                                      </p:cBhvr>
                                      <p:to>
                                        <p:strVal val="visible"/>
                                      </p:to>
                                    </p:set>
                                    <p:animEffect transition="in" filter="randombar(horizontal)">
                                      <p:cBhvr>
                                        <p:cTn id="52" dur="500"/>
                                        <p:tgtEl>
                                          <p:spTgt spid="205"/>
                                        </p:tgtEl>
                                      </p:cBhvr>
                                    </p:animEffect>
                                  </p:childTnLst>
                                </p:cTn>
                              </p:par>
                            </p:childTnLst>
                          </p:cTn>
                        </p:par>
                        <p:par>
                          <p:cTn id="53" fill="hold">
                            <p:stCondLst>
                              <p:cond delay="4500"/>
                            </p:stCondLst>
                            <p:childTnLst>
                              <p:par>
                                <p:cTn id="54" presetID="14" presetClass="entr" presetSubtype="10" fill="hold" nodeType="after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randombar(horizontal)">
                                      <p:cBhvr>
                                        <p:cTn id="56"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2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l"/>
            <a:r>
              <a:rPr lang="en-US" dirty="0" smtClean="0"/>
              <a:t>Empowering SDN - Services</a:t>
            </a:r>
            <a:endParaRPr lang="en-US" dirty="0"/>
          </a:p>
        </p:txBody>
      </p:sp>
      <p:pic>
        <p:nvPicPr>
          <p:cNvPr id="155" name="Picture 154" descr="servers.png"/>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076070" y="2553990"/>
            <a:ext cx="6991646" cy="2017642"/>
          </a:xfrm>
          <a:prstGeom prst="rect">
            <a:avLst/>
          </a:prstGeom>
        </p:spPr>
      </p:pic>
      <p:grpSp>
        <p:nvGrpSpPr>
          <p:cNvPr id="156" name="Group 155"/>
          <p:cNvGrpSpPr/>
          <p:nvPr/>
        </p:nvGrpSpPr>
        <p:grpSpPr>
          <a:xfrm>
            <a:off x="1003221" y="2884387"/>
            <a:ext cx="7140733" cy="1338861"/>
            <a:chOff x="926983" y="974838"/>
            <a:chExt cx="7140733" cy="1338861"/>
          </a:xfrm>
        </p:grpSpPr>
        <p:cxnSp>
          <p:nvCxnSpPr>
            <p:cNvPr id="157" name="Straight Connector 156"/>
            <p:cNvCxnSpPr>
              <a:stCxn id="169" idx="0"/>
              <a:endCxn id="178" idx="2"/>
            </p:cNvCxnSpPr>
            <p:nvPr/>
          </p:nvCxnSpPr>
          <p:spPr>
            <a:xfrm flipH="1" flipV="1">
              <a:off x="1503509" y="1392584"/>
              <a:ext cx="1521063"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58" name="Straight Connector 157"/>
            <p:cNvCxnSpPr>
              <a:stCxn id="178" idx="2"/>
              <a:endCxn id="177" idx="0"/>
            </p:cNvCxnSpPr>
            <p:nvPr/>
          </p:nvCxnSpPr>
          <p:spPr>
            <a:xfrm>
              <a:off x="1503509" y="1392584"/>
              <a:ext cx="0"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59" name="Straight Connector 158"/>
            <p:cNvCxnSpPr>
              <a:stCxn id="170" idx="2"/>
              <a:endCxn id="177" idx="0"/>
            </p:cNvCxnSpPr>
            <p:nvPr/>
          </p:nvCxnSpPr>
          <p:spPr>
            <a:xfrm flipH="1">
              <a:off x="1503509" y="1392584"/>
              <a:ext cx="1521063"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0" name="Straight Connector 159"/>
            <p:cNvCxnSpPr>
              <a:stCxn id="171" idx="0"/>
              <a:endCxn id="170" idx="2"/>
            </p:cNvCxnSpPr>
            <p:nvPr/>
          </p:nvCxnSpPr>
          <p:spPr>
            <a:xfrm flipH="1" flipV="1">
              <a:off x="3024572" y="1392584"/>
              <a:ext cx="1414097"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1" name="Straight Connector 160"/>
            <p:cNvCxnSpPr>
              <a:stCxn id="172" idx="2"/>
              <a:endCxn id="169" idx="0"/>
            </p:cNvCxnSpPr>
            <p:nvPr/>
          </p:nvCxnSpPr>
          <p:spPr>
            <a:xfrm flipH="1">
              <a:off x="3024572" y="1392584"/>
              <a:ext cx="1414097"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2" name="Straight Connector 161"/>
            <p:cNvCxnSpPr>
              <a:stCxn id="173" idx="0"/>
              <a:endCxn id="172" idx="2"/>
            </p:cNvCxnSpPr>
            <p:nvPr/>
          </p:nvCxnSpPr>
          <p:spPr>
            <a:xfrm flipH="1" flipV="1">
              <a:off x="4438669" y="1392584"/>
              <a:ext cx="1492017"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3" name="Straight Connector 162"/>
            <p:cNvCxnSpPr>
              <a:stCxn id="175" idx="0"/>
              <a:endCxn id="174" idx="2"/>
            </p:cNvCxnSpPr>
            <p:nvPr/>
          </p:nvCxnSpPr>
          <p:spPr>
            <a:xfrm flipH="1" flipV="1">
              <a:off x="5930686" y="1392584"/>
              <a:ext cx="1560504"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4" name="Straight Connector 163"/>
            <p:cNvCxnSpPr>
              <a:stCxn id="174" idx="2"/>
              <a:endCxn id="171" idx="0"/>
            </p:cNvCxnSpPr>
            <p:nvPr/>
          </p:nvCxnSpPr>
          <p:spPr>
            <a:xfrm flipH="1">
              <a:off x="4438669" y="1392584"/>
              <a:ext cx="1492017"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5" name="Straight Connector 164"/>
            <p:cNvCxnSpPr>
              <a:stCxn id="176" idx="2"/>
              <a:endCxn id="173" idx="0"/>
            </p:cNvCxnSpPr>
            <p:nvPr/>
          </p:nvCxnSpPr>
          <p:spPr>
            <a:xfrm flipH="1">
              <a:off x="5930686" y="1392584"/>
              <a:ext cx="1560504"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6" name="Straight Connector 165"/>
            <p:cNvCxnSpPr>
              <a:stCxn id="176" idx="2"/>
              <a:endCxn id="175" idx="0"/>
            </p:cNvCxnSpPr>
            <p:nvPr/>
          </p:nvCxnSpPr>
          <p:spPr>
            <a:xfrm>
              <a:off x="7491190" y="1392584"/>
              <a:ext cx="0" cy="503369"/>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7" name="Straight Connector 166"/>
            <p:cNvCxnSpPr>
              <a:stCxn id="175" idx="1"/>
              <a:endCxn id="177" idx="3"/>
            </p:cNvCxnSpPr>
            <p:nvPr/>
          </p:nvCxnSpPr>
          <p:spPr>
            <a:xfrm flipH="1">
              <a:off x="2080035" y="2104826"/>
              <a:ext cx="4834629"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cxnSp>
          <p:nvCxnSpPr>
            <p:cNvPr id="168" name="Straight Connector 167"/>
            <p:cNvCxnSpPr>
              <a:stCxn id="176" idx="1"/>
              <a:endCxn id="178" idx="3"/>
            </p:cNvCxnSpPr>
            <p:nvPr/>
          </p:nvCxnSpPr>
          <p:spPr>
            <a:xfrm flipH="1">
              <a:off x="2080035" y="1183711"/>
              <a:ext cx="4834629" cy="0"/>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
          <p:nvSpPr>
            <p:cNvPr id="169" name="Rounded Rectangle 168"/>
            <p:cNvSpPr/>
            <p:nvPr/>
          </p:nvSpPr>
          <p:spPr>
            <a:xfrm>
              <a:off x="2448046"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0" name="Rounded Rectangle 169"/>
            <p:cNvSpPr/>
            <p:nvPr/>
          </p:nvSpPr>
          <p:spPr>
            <a:xfrm>
              <a:off x="2448046"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1" name="Rounded Rectangle 170"/>
            <p:cNvSpPr/>
            <p:nvPr/>
          </p:nvSpPr>
          <p:spPr>
            <a:xfrm>
              <a:off x="3862143"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2" name="Rounded Rectangle 171"/>
            <p:cNvSpPr/>
            <p:nvPr/>
          </p:nvSpPr>
          <p:spPr>
            <a:xfrm>
              <a:off x="3862143"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3" name="Rounded Rectangle 172"/>
            <p:cNvSpPr/>
            <p:nvPr/>
          </p:nvSpPr>
          <p:spPr>
            <a:xfrm>
              <a:off x="5354160"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4" name="Rounded Rectangle 173"/>
            <p:cNvSpPr/>
            <p:nvPr/>
          </p:nvSpPr>
          <p:spPr>
            <a:xfrm>
              <a:off x="5354160"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5" name="Rounded Rectangle 174"/>
            <p:cNvSpPr/>
            <p:nvPr/>
          </p:nvSpPr>
          <p:spPr>
            <a:xfrm>
              <a:off x="6914664"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6" name="Rounded Rectangle 175"/>
            <p:cNvSpPr/>
            <p:nvPr/>
          </p:nvSpPr>
          <p:spPr>
            <a:xfrm>
              <a:off x="6914664"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7" name="Rounded Rectangle 176"/>
            <p:cNvSpPr/>
            <p:nvPr/>
          </p:nvSpPr>
          <p:spPr>
            <a:xfrm>
              <a:off x="926983" y="1895953"/>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sp>
          <p:nvSpPr>
            <p:cNvPr id="178" name="Rounded Rectangle 177"/>
            <p:cNvSpPr/>
            <p:nvPr/>
          </p:nvSpPr>
          <p:spPr>
            <a:xfrm>
              <a:off x="926983" y="974838"/>
              <a:ext cx="1153052" cy="417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vSwitch</a:t>
              </a:r>
              <a:endParaRPr lang="en-US" dirty="0"/>
            </a:p>
          </p:txBody>
        </p:sp>
      </p:grpSp>
      <p:grpSp>
        <p:nvGrpSpPr>
          <p:cNvPr id="179" name="Group 178"/>
          <p:cNvGrpSpPr/>
          <p:nvPr/>
        </p:nvGrpSpPr>
        <p:grpSpPr>
          <a:xfrm>
            <a:off x="1085340" y="3283593"/>
            <a:ext cx="989956" cy="262447"/>
            <a:chOff x="3217904" y="827011"/>
            <a:chExt cx="989956" cy="262447"/>
          </a:xfrm>
        </p:grpSpPr>
        <p:sp>
          <p:nvSpPr>
            <p:cNvPr id="180" name="Rounded Rectangle 179"/>
            <p:cNvSpPr/>
            <p:nvPr/>
          </p:nvSpPr>
          <p:spPr>
            <a:xfrm>
              <a:off x="3217904"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sp>
          <p:nvSpPr>
            <p:cNvPr id="181" name="Rounded Rectangle 180"/>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sp>
        <p:nvSpPr>
          <p:cNvPr id="182" name="Rounded Rectangle 181"/>
          <p:cNvSpPr/>
          <p:nvPr/>
        </p:nvSpPr>
        <p:spPr>
          <a:xfrm>
            <a:off x="2873064" y="4213978"/>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grpSp>
        <p:nvGrpSpPr>
          <p:cNvPr id="183" name="Group 182"/>
          <p:cNvGrpSpPr/>
          <p:nvPr/>
        </p:nvGrpSpPr>
        <p:grpSpPr>
          <a:xfrm>
            <a:off x="1519379" y="2186088"/>
            <a:ext cx="6106671" cy="474322"/>
            <a:chOff x="2582845" y="1407963"/>
            <a:chExt cx="4495720" cy="338597"/>
          </a:xfrm>
        </p:grpSpPr>
        <p:sp>
          <p:nvSpPr>
            <p:cNvPr id="184" name="Oval 183"/>
            <p:cNvSpPr/>
            <p:nvPr/>
          </p:nvSpPr>
          <p:spPr>
            <a:xfrm>
              <a:off x="2582845" y="1415937"/>
              <a:ext cx="1452839" cy="330623"/>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Network 1</a:t>
              </a:r>
              <a:endParaRPr lang="en-US" sz="1400" dirty="0"/>
            </a:p>
          </p:txBody>
        </p:sp>
        <p:sp>
          <p:nvSpPr>
            <p:cNvPr id="185" name="Oval 184"/>
            <p:cNvSpPr/>
            <p:nvPr/>
          </p:nvSpPr>
          <p:spPr>
            <a:xfrm>
              <a:off x="4101835" y="1407963"/>
              <a:ext cx="1452839" cy="330623"/>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Network 2</a:t>
              </a:r>
              <a:endParaRPr lang="en-US" sz="1400" dirty="0"/>
            </a:p>
          </p:txBody>
        </p:sp>
        <p:sp>
          <p:nvSpPr>
            <p:cNvPr id="186" name="Oval 185"/>
            <p:cNvSpPr/>
            <p:nvPr/>
          </p:nvSpPr>
          <p:spPr>
            <a:xfrm>
              <a:off x="5625726" y="1415937"/>
              <a:ext cx="1452839" cy="330623"/>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Network 3</a:t>
              </a:r>
              <a:endParaRPr lang="en-US" sz="1400" dirty="0"/>
            </a:p>
          </p:txBody>
        </p:sp>
      </p:grpSp>
      <p:grpSp>
        <p:nvGrpSpPr>
          <p:cNvPr id="187" name="Group 186"/>
          <p:cNvGrpSpPr/>
          <p:nvPr/>
        </p:nvGrpSpPr>
        <p:grpSpPr>
          <a:xfrm>
            <a:off x="2371232" y="3283593"/>
            <a:ext cx="1496235" cy="262447"/>
            <a:chOff x="2711625" y="827011"/>
            <a:chExt cx="1496235" cy="262447"/>
          </a:xfrm>
        </p:grpSpPr>
        <p:sp>
          <p:nvSpPr>
            <p:cNvPr id="188" name="Rounded Rectangle 187"/>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189" name="Rounded Rectangle 188"/>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sp>
          <p:nvSpPr>
            <p:cNvPr id="190" name="Rounded Rectangle 189"/>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191" name="Group 190"/>
          <p:cNvGrpSpPr/>
          <p:nvPr/>
        </p:nvGrpSpPr>
        <p:grpSpPr>
          <a:xfrm>
            <a:off x="3831679" y="4213978"/>
            <a:ext cx="1496235" cy="262447"/>
            <a:chOff x="2711625" y="827011"/>
            <a:chExt cx="1496235" cy="262447"/>
          </a:xfrm>
        </p:grpSpPr>
        <p:sp>
          <p:nvSpPr>
            <p:cNvPr id="192" name="Rounded Rectangle 191"/>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193" name="Rounded Rectangle 192"/>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sp>
          <p:nvSpPr>
            <p:cNvPr id="194" name="Rounded Rectangle 193"/>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195" name="Group 194"/>
          <p:cNvGrpSpPr/>
          <p:nvPr/>
        </p:nvGrpSpPr>
        <p:grpSpPr>
          <a:xfrm>
            <a:off x="6831582" y="3276959"/>
            <a:ext cx="1496235" cy="262447"/>
            <a:chOff x="2711625" y="827011"/>
            <a:chExt cx="1496235" cy="262447"/>
          </a:xfrm>
        </p:grpSpPr>
        <p:sp>
          <p:nvSpPr>
            <p:cNvPr id="196" name="Rounded Rectangle 195"/>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197" name="Rounded Rectangle 196"/>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sp>
          <p:nvSpPr>
            <p:cNvPr id="198" name="Rounded Rectangle 197"/>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199" name="Group 198"/>
          <p:cNvGrpSpPr/>
          <p:nvPr/>
        </p:nvGrpSpPr>
        <p:grpSpPr>
          <a:xfrm>
            <a:off x="5517086" y="3276959"/>
            <a:ext cx="985718" cy="262447"/>
            <a:chOff x="3222142" y="827011"/>
            <a:chExt cx="985718" cy="262447"/>
          </a:xfrm>
        </p:grpSpPr>
        <p:sp>
          <p:nvSpPr>
            <p:cNvPr id="200" name="Rounded Rectangle 199"/>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201" name="Rounded Rectangle 200"/>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202" name="Group 201"/>
          <p:cNvGrpSpPr/>
          <p:nvPr/>
        </p:nvGrpSpPr>
        <p:grpSpPr>
          <a:xfrm>
            <a:off x="7065299" y="4204708"/>
            <a:ext cx="985718" cy="262447"/>
            <a:chOff x="3222142" y="827011"/>
            <a:chExt cx="985718" cy="262447"/>
          </a:xfrm>
        </p:grpSpPr>
        <p:sp>
          <p:nvSpPr>
            <p:cNvPr id="203" name="Rounded Rectangle 202"/>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204" name="Rounded Rectangle 203"/>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t>VM</a:t>
              </a:r>
              <a:endParaRPr lang="en-US" sz="1400" dirty="0"/>
            </a:p>
          </p:txBody>
        </p:sp>
      </p:grpSp>
      <p:grpSp>
        <p:nvGrpSpPr>
          <p:cNvPr id="205" name="Group 204"/>
          <p:cNvGrpSpPr/>
          <p:nvPr/>
        </p:nvGrpSpPr>
        <p:grpSpPr>
          <a:xfrm>
            <a:off x="1090449" y="4195438"/>
            <a:ext cx="984549" cy="262447"/>
            <a:chOff x="2711625" y="827011"/>
            <a:chExt cx="984549" cy="262447"/>
          </a:xfrm>
        </p:grpSpPr>
        <p:sp>
          <p:nvSpPr>
            <p:cNvPr id="206" name="Rounded Rectangle 205"/>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207" name="Rounded Rectangle 206"/>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grpSp>
      <p:grpSp>
        <p:nvGrpSpPr>
          <p:cNvPr id="208" name="Group 207"/>
          <p:cNvGrpSpPr/>
          <p:nvPr/>
        </p:nvGrpSpPr>
        <p:grpSpPr>
          <a:xfrm>
            <a:off x="4041172" y="3276959"/>
            <a:ext cx="984549" cy="262447"/>
            <a:chOff x="2711625" y="827011"/>
            <a:chExt cx="984549" cy="262447"/>
          </a:xfrm>
        </p:grpSpPr>
        <p:sp>
          <p:nvSpPr>
            <p:cNvPr id="209" name="Rounded Rectangle 208"/>
            <p:cNvSpPr/>
            <p:nvPr/>
          </p:nvSpPr>
          <p:spPr>
            <a:xfrm>
              <a:off x="3222142" y="827011"/>
              <a:ext cx="474032" cy="262447"/>
            </a:xfrm>
            <a:prstGeom prst="round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t>VM</a:t>
              </a:r>
              <a:endParaRPr lang="en-US" sz="1400" dirty="0"/>
            </a:p>
          </p:txBody>
        </p:sp>
        <p:sp>
          <p:nvSpPr>
            <p:cNvPr id="210" name="Rounded Rectangle 209"/>
            <p:cNvSpPr/>
            <p:nvPr/>
          </p:nvSpPr>
          <p:spPr>
            <a:xfrm>
              <a:off x="2711625"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grpSp>
      <p:sp>
        <p:nvSpPr>
          <p:cNvPr id="211" name="Rounded Rectangle 210"/>
          <p:cNvSpPr/>
          <p:nvPr/>
        </p:nvSpPr>
        <p:spPr>
          <a:xfrm>
            <a:off x="5767292" y="4204708"/>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smtClean="0"/>
              <a:t>VM</a:t>
            </a:r>
            <a:endParaRPr lang="en-US" sz="1400" dirty="0"/>
          </a:p>
        </p:txBody>
      </p:sp>
      <p:grpSp>
        <p:nvGrpSpPr>
          <p:cNvPr id="80" name="Group 79"/>
          <p:cNvGrpSpPr/>
          <p:nvPr/>
        </p:nvGrpSpPr>
        <p:grpSpPr>
          <a:xfrm>
            <a:off x="852845" y="999283"/>
            <a:ext cx="7152915" cy="888609"/>
            <a:chOff x="1639256" y="730453"/>
            <a:chExt cx="5671254" cy="888609"/>
          </a:xfrm>
        </p:grpSpPr>
        <p:grpSp>
          <p:nvGrpSpPr>
            <p:cNvPr id="81" name="Group 80"/>
            <p:cNvGrpSpPr/>
            <p:nvPr/>
          </p:nvGrpSpPr>
          <p:grpSpPr>
            <a:xfrm>
              <a:off x="1639256" y="735634"/>
              <a:ext cx="1287663" cy="883428"/>
              <a:chOff x="626999" y="806745"/>
              <a:chExt cx="1287663" cy="883428"/>
            </a:xfrm>
          </p:grpSpPr>
          <p:pic>
            <p:nvPicPr>
              <p:cNvPr id="85" name="Picture 84" descr="\\psf\Home\Graphic Tank\Vyatta Icons v1a_Cloud w Shadow.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6999" y="806745"/>
                <a:ext cx="1287663" cy="88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Rectangle 85"/>
              <p:cNvSpPr/>
              <p:nvPr/>
            </p:nvSpPr>
            <p:spPr>
              <a:xfrm>
                <a:off x="920983" y="979757"/>
                <a:ext cx="746305" cy="523220"/>
              </a:xfrm>
              <a:prstGeom prst="rect">
                <a:avLst/>
              </a:prstGeom>
            </p:spPr>
            <p:txBody>
              <a:bodyPr wrap="none">
                <a:spAutoFit/>
              </a:bodyPr>
              <a:lstStyle/>
              <a:p>
                <a:pPr algn="ctr"/>
                <a:r>
                  <a:rPr lang="en-US" sz="1400" dirty="0" smtClean="0"/>
                  <a:t>Enterprise</a:t>
                </a:r>
              </a:p>
              <a:p>
                <a:pPr algn="ctr"/>
                <a:r>
                  <a:rPr lang="en-US" sz="1400" dirty="0" smtClean="0"/>
                  <a:t>Network</a:t>
                </a:r>
                <a:endParaRPr lang="en-US" sz="1400" dirty="0"/>
              </a:p>
            </p:txBody>
          </p:sp>
        </p:grpSp>
        <p:grpSp>
          <p:nvGrpSpPr>
            <p:cNvPr id="82" name="Group 81"/>
            <p:cNvGrpSpPr/>
            <p:nvPr/>
          </p:nvGrpSpPr>
          <p:grpSpPr>
            <a:xfrm>
              <a:off x="6022847" y="730453"/>
              <a:ext cx="1287663" cy="883428"/>
              <a:chOff x="7126203" y="806745"/>
              <a:chExt cx="1287663" cy="883428"/>
            </a:xfrm>
          </p:grpSpPr>
          <p:pic>
            <p:nvPicPr>
              <p:cNvPr id="83" name="Picture 82" descr="\\psf\Home\Graphic Tank\Vyatta Icons v1a_Cloud w Shadow.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26203" y="806745"/>
                <a:ext cx="1287663" cy="88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Rectangle 83"/>
              <p:cNvSpPr/>
              <p:nvPr/>
            </p:nvSpPr>
            <p:spPr>
              <a:xfrm>
                <a:off x="7383016" y="1085620"/>
                <a:ext cx="780081" cy="307777"/>
              </a:xfrm>
              <a:prstGeom prst="rect">
                <a:avLst/>
              </a:prstGeom>
            </p:spPr>
            <p:txBody>
              <a:bodyPr wrap="none">
                <a:spAutoFit/>
              </a:bodyPr>
              <a:lstStyle/>
              <a:p>
                <a:pPr algn="ctr"/>
                <a:r>
                  <a:rPr lang="en-US" sz="1400" dirty="0" smtClean="0"/>
                  <a:t>Internet</a:t>
                </a:r>
                <a:endParaRPr lang="en-US" sz="1400" dirty="0"/>
              </a:p>
            </p:txBody>
          </p:sp>
        </p:grpSp>
      </p:grpSp>
      <p:grpSp>
        <p:nvGrpSpPr>
          <p:cNvPr id="66" name="Group 65"/>
          <p:cNvGrpSpPr/>
          <p:nvPr/>
        </p:nvGrpSpPr>
        <p:grpSpPr>
          <a:xfrm>
            <a:off x="2284125" y="1186389"/>
            <a:ext cx="4353417" cy="1209817"/>
            <a:chOff x="2885132" y="864684"/>
            <a:chExt cx="3152455" cy="1022749"/>
          </a:xfrm>
        </p:grpSpPr>
        <p:grpSp>
          <p:nvGrpSpPr>
            <p:cNvPr id="67" name="Group 66"/>
            <p:cNvGrpSpPr/>
            <p:nvPr/>
          </p:nvGrpSpPr>
          <p:grpSpPr>
            <a:xfrm>
              <a:off x="3399627" y="1332884"/>
              <a:ext cx="2292514" cy="554549"/>
              <a:chOff x="3399627" y="1210161"/>
              <a:chExt cx="2292514" cy="421905"/>
            </a:xfrm>
          </p:grpSpPr>
          <p:pic>
            <p:nvPicPr>
              <p:cNvPr id="78" name="Picture 2" descr="VYA-routerFirew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99627" y="1223206"/>
                <a:ext cx="792945" cy="40886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VYA-routerFirew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99196" y="1210161"/>
                <a:ext cx="792945" cy="4088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11"/>
            <p:cNvGrpSpPr>
              <a:grpSpLocks/>
            </p:cNvGrpSpPr>
            <p:nvPr/>
          </p:nvGrpSpPr>
          <p:grpSpPr bwMode="auto">
            <a:xfrm rot="21054991">
              <a:off x="4070836" y="921077"/>
              <a:ext cx="1966751" cy="318907"/>
              <a:chOff x="2592" y="3082"/>
              <a:chExt cx="1728" cy="230"/>
            </a:xfrm>
          </p:grpSpPr>
          <p:sp>
            <p:nvSpPr>
              <p:cNvPr id="72" name="Freeform 12"/>
              <p:cNvSpPr>
                <a:spLocks/>
              </p:cNvSpPr>
              <p:nvPr/>
            </p:nvSpPr>
            <p:spPr bwMode="auto">
              <a:xfrm>
                <a:off x="2592" y="3096"/>
                <a:ext cx="1728" cy="216"/>
              </a:xfrm>
              <a:custGeom>
                <a:avLst/>
                <a:gdLst>
                  <a:gd name="T0" fmla="*/ 0 w 1594"/>
                  <a:gd name="T1" fmla="*/ 224 h 236"/>
                  <a:gd name="T2" fmla="*/ 783 w 1594"/>
                  <a:gd name="T3" fmla="*/ 2 h 236"/>
                  <a:gd name="T4" fmla="*/ 1594 w 1594"/>
                  <a:gd name="T5" fmla="*/ 236 h 236"/>
                </a:gdLst>
                <a:ahLst/>
                <a:cxnLst>
                  <a:cxn ang="0">
                    <a:pos x="T0" y="T1"/>
                  </a:cxn>
                  <a:cxn ang="0">
                    <a:pos x="T2" y="T3"/>
                  </a:cxn>
                  <a:cxn ang="0">
                    <a:pos x="T4" y="T5"/>
                  </a:cxn>
                </a:cxnLst>
                <a:rect l="0" t="0" r="r" b="b"/>
                <a:pathLst>
                  <a:path w="1594" h="236">
                    <a:moveTo>
                      <a:pt x="0" y="224"/>
                    </a:moveTo>
                    <a:cubicBezTo>
                      <a:pt x="130" y="188"/>
                      <a:pt x="517" y="0"/>
                      <a:pt x="783" y="2"/>
                    </a:cubicBezTo>
                    <a:cubicBezTo>
                      <a:pt x="1049" y="4"/>
                      <a:pt x="1425" y="187"/>
                      <a:pt x="1594" y="236"/>
                    </a:cubicBezTo>
                  </a:path>
                </a:pathLst>
              </a:custGeom>
              <a:noFill/>
              <a:ln w="9525" cap="flat">
                <a:solidFill>
                  <a:srgbClr val="000000"/>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3" name="Text Box 13"/>
              <p:cNvSpPr txBox="1">
                <a:spLocks noChangeArrowheads="1"/>
              </p:cNvSpPr>
              <p:nvPr/>
            </p:nvSpPr>
            <p:spPr bwMode="auto">
              <a:xfrm>
                <a:off x="2592" y="3082"/>
                <a:ext cx="1728" cy="1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eaLnBrk="0" hangingPunct="0">
                  <a:lnSpc>
                    <a:spcPct val="120000"/>
                  </a:lnSpc>
                </a:pPr>
                <a:endParaRPr lang="en-US" sz="800" b="0" dirty="0">
                  <a:solidFill>
                    <a:srgbClr val="000000"/>
                  </a:solidFill>
                </a:endParaRPr>
              </a:p>
            </p:txBody>
          </p:sp>
        </p:grpSp>
        <p:grpSp>
          <p:nvGrpSpPr>
            <p:cNvPr id="69" name="Group 11"/>
            <p:cNvGrpSpPr>
              <a:grpSpLocks/>
            </p:cNvGrpSpPr>
            <p:nvPr/>
          </p:nvGrpSpPr>
          <p:grpSpPr bwMode="auto">
            <a:xfrm rot="247397">
              <a:off x="2885132" y="864684"/>
              <a:ext cx="2444209" cy="320009"/>
              <a:chOff x="2592" y="3057"/>
              <a:chExt cx="1814" cy="255"/>
            </a:xfrm>
          </p:grpSpPr>
          <p:sp>
            <p:nvSpPr>
              <p:cNvPr id="70" name="Freeform 12"/>
              <p:cNvSpPr>
                <a:spLocks/>
              </p:cNvSpPr>
              <p:nvPr/>
            </p:nvSpPr>
            <p:spPr bwMode="auto">
              <a:xfrm rot="112511">
                <a:off x="2594" y="3057"/>
                <a:ext cx="1812" cy="255"/>
              </a:xfrm>
              <a:custGeom>
                <a:avLst/>
                <a:gdLst>
                  <a:gd name="T0" fmla="*/ 0 w 1594"/>
                  <a:gd name="T1" fmla="*/ 224 h 236"/>
                  <a:gd name="T2" fmla="*/ 783 w 1594"/>
                  <a:gd name="T3" fmla="*/ 2 h 236"/>
                  <a:gd name="T4" fmla="*/ 1594 w 1594"/>
                  <a:gd name="T5" fmla="*/ 236 h 236"/>
                </a:gdLst>
                <a:ahLst/>
                <a:cxnLst>
                  <a:cxn ang="0">
                    <a:pos x="T0" y="T1"/>
                  </a:cxn>
                  <a:cxn ang="0">
                    <a:pos x="T2" y="T3"/>
                  </a:cxn>
                  <a:cxn ang="0">
                    <a:pos x="T4" y="T5"/>
                  </a:cxn>
                </a:cxnLst>
                <a:rect l="0" t="0" r="r" b="b"/>
                <a:pathLst>
                  <a:path w="1594" h="236">
                    <a:moveTo>
                      <a:pt x="0" y="224"/>
                    </a:moveTo>
                    <a:cubicBezTo>
                      <a:pt x="130" y="188"/>
                      <a:pt x="517" y="0"/>
                      <a:pt x="783" y="2"/>
                    </a:cubicBezTo>
                    <a:cubicBezTo>
                      <a:pt x="1049" y="4"/>
                      <a:pt x="1425" y="187"/>
                      <a:pt x="1594" y="236"/>
                    </a:cubicBezTo>
                  </a:path>
                </a:pathLst>
              </a:custGeom>
              <a:noFill/>
              <a:ln w="9525" cap="flat">
                <a:solidFill>
                  <a:srgbClr val="000000"/>
                </a:solidFill>
                <a:prstDash val="dash"/>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1" name="Text Box 13"/>
              <p:cNvSpPr txBox="1">
                <a:spLocks noChangeArrowheads="1"/>
              </p:cNvSpPr>
              <p:nvPr/>
            </p:nvSpPr>
            <p:spPr bwMode="auto">
              <a:xfrm>
                <a:off x="2592" y="3082"/>
                <a:ext cx="1728" cy="10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tIns="0" rIns="0" bIns="0">
                <a:spAutoFit/>
              </a:bodyPr>
              <a:lstStyle/>
              <a:p>
                <a:pPr algn="ctr" eaLnBrk="0" hangingPunct="0">
                  <a:lnSpc>
                    <a:spcPct val="120000"/>
                  </a:lnSpc>
                </a:pPr>
                <a:endParaRPr lang="en-US" sz="800" b="0" dirty="0">
                  <a:solidFill>
                    <a:srgbClr val="000000"/>
                  </a:solidFill>
                </a:endParaRPr>
              </a:p>
            </p:txBody>
          </p:sp>
        </p:grpSp>
      </p:grpSp>
      <p:pic>
        <p:nvPicPr>
          <p:cNvPr id="87" name="Picture 2" descr="VYA-routerFirew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32583" y="4014375"/>
            <a:ext cx="482009" cy="27982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VYA-routerFirew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76034" y="4014375"/>
            <a:ext cx="482009" cy="27982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VYA-routerFirew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98326" y="4055526"/>
            <a:ext cx="482009" cy="27982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VYA-routerFirewall"/>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83627" y="3137047"/>
            <a:ext cx="482009" cy="27982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3" name="Slide Number Placeholder 2"/>
          <p:cNvSpPr>
            <a:spLocks noGrp="1"/>
          </p:cNvSpPr>
          <p:nvPr>
            <p:ph type="sldNum" sz="quarter" idx="13"/>
          </p:nvPr>
        </p:nvSpPr>
        <p:spPr/>
        <p:txBody>
          <a:bodyPr/>
          <a:lstStyle/>
          <a:p>
            <a:fld id="{0B3CD718-DC22-49C0-8BA5-7CA109C17832}" type="slidenum">
              <a:rPr lang="en-US" smtClean="0"/>
              <a:pPr/>
              <a:t>17</a:t>
            </a:fld>
            <a:endParaRPr lang="en-US" dirty="0"/>
          </a:p>
        </p:txBody>
      </p:sp>
    </p:spTree>
    <p:extLst>
      <p:ext uri="{BB962C8B-B14F-4D97-AF65-F5344CB8AC3E}">
        <p14:creationId xmlns:p14="http://schemas.microsoft.com/office/powerpoint/2010/main" val="25147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dissolve">
                                      <p:cBhvr>
                                        <p:cTn id="12" dur="500"/>
                                        <p:tgtEl>
                                          <p:spTgt spid="9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dissolve">
                                      <p:cBhvr>
                                        <p:cTn id="16" dur="500"/>
                                        <p:tgtEl>
                                          <p:spTgt spid="88"/>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87"/>
                                        </p:tgtEl>
                                        <p:attrNameLst>
                                          <p:attrName>style.visibility</p:attrName>
                                        </p:attrNameLst>
                                      </p:cBhvr>
                                      <p:to>
                                        <p:strVal val="visible"/>
                                      </p:to>
                                    </p:set>
                                    <p:animEffect transition="in" filter="dissolve">
                                      <p:cBhvr>
                                        <p:cTn id="20" dur="500"/>
                                        <p:tgtEl>
                                          <p:spTgt spid="87"/>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dissolve">
                                      <p:cBhvr>
                                        <p:cTn id="24" dur="500"/>
                                        <p:tgtEl>
                                          <p:spTgt spid="89"/>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4.45641E-6 9.53409E-7 L -0.1775 -0.18575 " pathEditMode="relative" rAng="0" ptsTypes="AA">
                                      <p:cBhvr>
                                        <p:cTn id="28" dur="2000" fill="hold"/>
                                        <p:tgtEl>
                                          <p:spTgt spid="89"/>
                                        </p:tgtEl>
                                        <p:attrNameLst>
                                          <p:attrName>ppt_x</p:attrName>
                                          <p:attrName>ppt_y</p:attrName>
                                        </p:attrNameLst>
                                      </p:cBhvr>
                                      <p:rCtr x="-8875" y="-9287"/>
                                    </p:animMotion>
                                  </p:childTnLst>
                                </p:cTn>
                              </p:par>
                            </p:childTnLst>
                          </p:cTn>
                        </p:par>
                        <p:par>
                          <p:cTn id="29" fill="hold">
                            <p:stCondLst>
                              <p:cond delay="2000"/>
                            </p:stCondLst>
                            <p:childTnLst>
                              <p:par>
                                <p:cTn id="30" presetID="0" presetClass="path" presetSubtype="0" accel="50000" decel="50000" fill="hold" nodeType="afterEffect">
                                  <p:stCondLst>
                                    <p:cond delay="0"/>
                                  </p:stCondLst>
                                  <p:childTnLst>
                                    <p:animMotion origin="layout" path="M 2.65717E-6 -7.6211E-7 L 0.32459 -0.18606 " pathEditMode="relative" ptsTypes="AA">
                                      <p:cBhvr>
                                        <p:cTn id="31" dur="1500" fill="hold"/>
                                        <p:tgtEl>
                                          <p:spTgt spid="8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smtClean="0"/>
              <a:t>What does Vyatta do?</a:t>
            </a:r>
            <a:endParaRPr lang="en-US" kern="1200" dirty="0"/>
          </a:p>
        </p:txBody>
      </p:sp>
      <p:grpSp>
        <p:nvGrpSpPr>
          <p:cNvPr id="5" name="Group 4"/>
          <p:cNvGrpSpPr/>
          <p:nvPr/>
        </p:nvGrpSpPr>
        <p:grpSpPr>
          <a:xfrm>
            <a:off x="1506752" y="1436607"/>
            <a:ext cx="6314417" cy="2573489"/>
            <a:chOff x="1701824" y="869679"/>
            <a:chExt cx="6314417" cy="2573489"/>
          </a:xfrm>
        </p:grpSpPr>
        <p:grpSp>
          <p:nvGrpSpPr>
            <p:cNvPr id="4" name="Group 3"/>
            <p:cNvGrpSpPr/>
            <p:nvPr/>
          </p:nvGrpSpPr>
          <p:grpSpPr>
            <a:xfrm>
              <a:off x="1701824" y="869679"/>
              <a:ext cx="6314417" cy="2573489"/>
              <a:chOff x="1701824" y="869679"/>
              <a:chExt cx="6314417" cy="2573489"/>
            </a:xfrm>
          </p:grpSpPr>
          <p:sp>
            <p:nvSpPr>
              <p:cNvPr id="3" name="Rectangle 2"/>
              <p:cNvSpPr/>
              <p:nvPr/>
            </p:nvSpPr>
            <p:spPr>
              <a:xfrm>
                <a:off x="1701824" y="869679"/>
                <a:ext cx="6314417" cy="2573489"/>
              </a:xfrm>
              <a:prstGeom prst="rect">
                <a:avLst/>
              </a:prstGeom>
              <a:solidFill>
                <a:schemeClr val="tx1">
                  <a:lumMod val="65000"/>
                  <a:lumOff val="35000"/>
                </a:schemeClr>
              </a:solidFill>
              <a:ln>
                <a:noFill/>
              </a:ln>
              <a:scene3d>
                <a:camera prst="orthographicFront"/>
                <a:lightRig rig="threePt" dir="t"/>
              </a:scene3d>
              <a:sp3d>
                <a:bevelT w="139700" h="139700" prst="divo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855"/>
              <a:stretch/>
            </p:blipFill>
            <p:spPr bwMode="auto">
              <a:xfrm>
                <a:off x="6073140" y="1024890"/>
                <a:ext cx="1814508" cy="2292078"/>
              </a:xfrm>
              <a:prstGeom prst="rect">
                <a:avLst/>
              </a:prstGeom>
              <a:noFill/>
              <a:ln w="9525">
                <a:noFill/>
                <a:miter lim="800000"/>
                <a:headEnd/>
                <a:tailEnd/>
              </a:ln>
              <a:effectLst/>
              <a:extLst/>
            </p:spPr>
          </p:pic>
        </p:grpSp>
        <p:sp>
          <p:nvSpPr>
            <p:cNvPr id="17413" name="TextBox 4"/>
            <p:cNvSpPr txBox="1">
              <a:spLocks noChangeArrowheads="1"/>
            </p:cNvSpPr>
            <p:nvPr/>
          </p:nvSpPr>
          <p:spPr bwMode="auto">
            <a:xfrm>
              <a:off x="1939789" y="1176568"/>
              <a:ext cx="3749811" cy="199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221" tIns="38611" rIns="77221" bIns="38611">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ctr" eaLnBrk="1" hangingPunct="1">
                <a:lnSpc>
                  <a:spcPct val="130000"/>
                </a:lnSpc>
              </a:pPr>
              <a:r>
                <a:rPr lang="en-US" sz="2400" b="1" dirty="0">
                  <a:solidFill>
                    <a:schemeClr val="bg1"/>
                  </a:solidFill>
                  <a:latin typeface="+mn-lt"/>
                </a:rPr>
                <a:t>Vyatta delivers </a:t>
              </a:r>
              <a:r>
                <a:rPr lang="en-US" sz="2400" b="1" u="sng" dirty="0" smtClean="0">
                  <a:solidFill>
                    <a:schemeClr val="bg1"/>
                  </a:solidFill>
                  <a:latin typeface="+mn-lt"/>
                </a:rPr>
                <a:t>Network Function Virtualization</a:t>
              </a:r>
              <a:r>
                <a:rPr lang="en-US" sz="2400" b="1" dirty="0" smtClean="0">
                  <a:solidFill>
                    <a:schemeClr val="bg1"/>
                  </a:solidFill>
                  <a:latin typeface="+mn-lt"/>
                </a:rPr>
                <a:t> – i.e. </a:t>
              </a:r>
            </a:p>
            <a:p>
              <a:pPr algn="ctr" eaLnBrk="1" hangingPunct="1">
                <a:lnSpc>
                  <a:spcPct val="130000"/>
                </a:lnSpc>
              </a:pPr>
              <a:r>
                <a:rPr lang="en-US" sz="2400" b="1" dirty="0" smtClean="0">
                  <a:solidFill>
                    <a:schemeClr val="bg1"/>
                  </a:solidFill>
                  <a:latin typeface="+mn-lt"/>
                </a:rPr>
                <a:t>Networking  functions – in software</a:t>
              </a:r>
              <a:endParaRPr lang="en-US" sz="2400" b="1" dirty="0">
                <a:solidFill>
                  <a:schemeClr val="bg1"/>
                </a:solidFill>
                <a:latin typeface="+mn-lt"/>
              </a:endParaRPr>
            </a:p>
          </p:txBody>
        </p:sp>
      </p:grpSp>
      <p:sp>
        <p:nvSpPr>
          <p:cNvPr id="6" name="Footer Placeholder 5"/>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8" name="Slide Number Placeholder 7"/>
          <p:cNvSpPr>
            <a:spLocks noGrp="1"/>
          </p:cNvSpPr>
          <p:nvPr>
            <p:ph type="sldNum" sz="quarter" idx="13"/>
          </p:nvPr>
        </p:nvSpPr>
        <p:spPr/>
        <p:txBody>
          <a:bodyPr/>
          <a:lstStyle/>
          <a:p>
            <a:fld id="{0B3CD718-DC22-49C0-8BA5-7CA109C17832}" type="slidenum">
              <a:rPr lang="en-US" smtClean="0"/>
              <a:pPr/>
              <a:t>18</a:t>
            </a:fld>
            <a:endParaRPr lang="en-US" dirty="0"/>
          </a:p>
        </p:txBody>
      </p:sp>
    </p:spTree>
    <p:extLst>
      <p:ext uri="{BB962C8B-B14F-4D97-AF65-F5344CB8AC3E}">
        <p14:creationId xmlns:p14="http://schemas.microsoft.com/office/powerpoint/2010/main" val="2131337521"/>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12295" y="2350038"/>
            <a:ext cx="2150406" cy="1065388"/>
            <a:chOff x="652051" y="3335544"/>
            <a:chExt cx="2257926" cy="1515218"/>
          </a:xfrm>
        </p:grpSpPr>
        <p:sp>
          <p:nvSpPr>
            <p:cNvPr id="2859" name="TextBox 2858"/>
            <p:cNvSpPr txBox="1"/>
            <p:nvPr/>
          </p:nvSpPr>
          <p:spPr bwMode="auto">
            <a:xfrm rot="300000">
              <a:off x="1961123" y="4000350"/>
              <a:ext cx="797440" cy="379567"/>
            </a:xfrm>
            <a:prstGeom prst="rect">
              <a:avLst/>
            </a:prstGeom>
            <a:noFill/>
            <a:ln>
              <a:noFill/>
            </a:ln>
            <a:effectLst/>
            <a:scene3d>
              <a:camera prst="isometricTopUp"/>
              <a:lightRig rig="threePt" dir="t"/>
            </a:scene3d>
          </p:spPr>
          <p:txBody>
            <a:bodyPr wrap="none" lIns="96661" tIns="48331" rIns="96661" bIns="48331">
              <a:spAutoFit/>
            </a:bodyPr>
            <a:lstStyle/>
            <a:p>
              <a:pPr>
                <a:defRPr/>
              </a:pPr>
              <a:r>
                <a:rPr lang="en-US" sz="1100" b="1" dirty="0">
                  <a:solidFill>
                    <a:srgbClr val="FF0000"/>
                  </a:solidFill>
                  <a:effectLst>
                    <a:outerShdw dist="38100" dir="5400000" algn="tl">
                      <a:srgbClr val="000000">
                        <a:alpha val="70000"/>
                      </a:srgbClr>
                    </a:outerShdw>
                  </a:effectLst>
                  <a:cs typeface="Arial" pitchFamily="34" charset="0"/>
                </a:rPr>
                <a:t>WEB </a:t>
              </a:r>
              <a:r>
                <a:rPr lang="en-US" sz="1100" b="1" dirty="0">
                  <a:solidFill>
                    <a:srgbClr val="FF0000"/>
                  </a:solidFill>
                  <a:effectLst>
                    <a:outerShdw dist="38100" dir="7200000" algn="tl">
                      <a:srgbClr val="000000">
                        <a:alpha val="70000"/>
                      </a:srgbClr>
                    </a:outerShdw>
                  </a:effectLst>
                  <a:cs typeface="Arial" pitchFamily="34" charset="0"/>
                </a:rPr>
                <a:t>TIER</a:t>
              </a:r>
            </a:p>
          </p:txBody>
        </p:sp>
        <p:grpSp>
          <p:nvGrpSpPr>
            <p:cNvPr id="234" name="Group 2338"/>
            <p:cNvGrpSpPr>
              <a:grpSpLocks/>
            </p:cNvGrpSpPr>
            <p:nvPr/>
          </p:nvGrpSpPr>
          <p:grpSpPr bwMode="auto">
            <a:xfrm>
              <a:off x="949336" y="3683391"/>
              <a:ext cx="1960641" cy="1167371"/>
              <a:chOff x="1563432" y="1640795"/>
              <a:chExt cx="2288080" cy="1339869"/>
            </a:xfrm>
          </p:grpSpPr>
          <p:cxnSp>
            <p:nvCxnSpPr>
              <p:cNvPr id="243" name="Straight Connector 1491"/>
              <p:cNvCxnSpPr>
                <a:cxnSpLocks noChangeShapeType="1"/>
              </p:cNvCxnSpPr>
              <p:nvPr/>
            </p:nvCxnSpPr>
            <p:spPr bwMode="auto">
              <a:xfrm>
                <a:off x="1586162" y="1668647"/>
                <a:ext cx="2265350" cy="1312017"/>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244" name="Straight Connector 1492"/>
              <p:cNvCxnSpPr>
                <a:cxnSpLocks noChangeShapeType="1"/>
              </p:cNvCxnSpPr>
              <p:nvPr/>
            </p:nvCxnSpPr>
            <p:spPr bwMode="auto">
              <a:xfrm flipV="1">
                <a:off x="2049223" y="1924765"/>
                <a:ext cx="1228771" cy="709355"/>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cxnSp>
            <p:nvCxnSpPr>
              <p:cNvPr id="245" name="Straight Connector 1493"/>
              <p:cNvCxnSpPr>
                <a:cxnSpLocks noChangeShapeType="1"/>
              </p:cNvCxnSpPr>
              <p:nvPr/>
            </p:nvCxnSpPr>
            <p:spPr bwMode="auto">
              <a:xfrm>
                <a:off x="1563432" y="2355250"/>
                <a:ext cx="485319" cy="280160"/>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cxnSp>
            <p:nvCxnSpPr>
              <p:cNvPr id="246" name="Straight Connector 1494"/>
              <p:cNvCxnSpPr>
                <a:cxnSpLocks noChangeShapeType="1"/>
              </p:cNvCxnSpPr>
              <p:nvPr/>
            </p:nvCxnSpPr>
            <p:spPr bwMode="auto">
              <a:xfrm>
                <a:off x="2790768" y="1640795"/>
                <a:ext cx="485319" cy="280160"/>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grpSp>
        <p:pic>
          <p:nvPicPr>
            <p:cNvPr id="239" name="Picture 6"/>
            <p:cNvPicPr>
              <a:picLocks noChangeAspect="1" noChangeArrowheads="1"/>
            </p:cNvPicPr>
            <p:nvPr/>
          </p:nvPicPr>
          <p:blipFill>
            <a:blip r:embed="rId4" cstate="print"/>
            <a:srcRect/>
            <a:stretch>
              <a:fillRect/>
            </a:stretch>
          </p:blipFill>
          <p:spPr bwMode="auto">
            <a:xfrm>
              <a:off x="652051" y="3919391"/>
              <a:ext cx="395927" cy="504600"/>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pic>
          <p:nvPicPr>
            <p:cNvPr id="240" name="Picture 6"/>
            <p:cNvPicPr>
              <a:picLocks noChangeAspect="1" noChangeArrowheads="1"/>
            </p:cNvPicPr>
            <p:nvPr/>
          </p:nvPicPr>
          <p:blipFill>
            <a:blip r:embed="rId4" cstate="print"/>
            <a:srcRect/>
            <a:stretch>
              <a:fillRect/>
            </a:stretch>
          </p:blipFill>
          <p:spPr bwMode="auto">
            <a:xfrm>
              <a:off x="789061" y="3379676"/>
              <a:ext cx="395927" cy="504600"/>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pic>
          <p:nvPicPr>
            <p:cNvPr id="242"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732570" y="4163212"/>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47" name="Picture 6"/>
            <p:cNvPicPr>
              <a:picLocks noChangeAspect="1" noChangeArrowheads="1"/>
            </p:cNvPicPr>
            <p:nvPr/>
          </p:nvPicPr>
          <p:blipFill>
            <a:blip r:embed="rId4" cstate="print"/>
            <a:srcRect/>
            <a:stretch>
              <a:fillRect/>
            </a:stretch>
          </p:blipFill>
          <p:spPr bwMode="auto">
            <a:xfrm>
              <a:off x="1715339" y="3335544"/>
              <a:ext cx="395927" cy="504600"/>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grpSp>
      <p:grpSp>
        <p:nvGrpSpPr>
          <p:cNvPr id="4" name="Group 3"/>
          <p:cNvGrpSpPr/>
          <p:nvPr/>
        </p:nvGrpSpPr>
        <p:grpSpPr>
          <a:xfrm>
            <a:off x="5054896" y="2497735"/>
            <a:ext cx="1920612" cy="888163"/>
            <a:chOff x="5316781" y="3545602"/>
            <a:chExt cx="2016643" cy="1263165"/>
          </a:xfrm>
        </p:grpSpPr>
        <p:cxnSp>
          <p:nvCxnSpPr>
            <p:cNvPr id="9283" name="Straight Connector 1513"/>
            <p:cNvCxnSpPr>
              <a:cxnSpLocks noChangeShapeType="1"/>
            </p:cNvCxnSpPr>
            <p:nvPr/>
          </p:nvCxnSpPr>
          <p:spPr bwMode="auto">
            <a:xfrm flipV="1">
              <a:off x="5624271" y="3741870"/>
              <a:ext cx="1053084" cy="617830"/>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cxnSp>
          <p:nvCxnSpPr>
            <p:cNvPr id="9286" name="Straight Connector 1517"/>
            <p:cNvCxnSpPr>
              <a:cxnSpLocks noChangeShapeType="1"/>
            </p:cNvCxnSpPr>
            <p:nvPr/>
          </p:nvCxnSpPr>
          <p:spPr bwMode="auto">
            <a:xfrm>
              <a:off x="5625631" y="4361082"/>
              <a:ext cx="440827" cy="258466"/>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34818" name="Picture 2"/>
            <p:cNvPicPr>
              <a:picLocks noChangeAspect="1" noChangeArrowheads="1"/>
            </p:cNvPicPr>
            <p:nvPr/>
          </p:nvPicPr>
          <p:blipFill>
            <a:blip r:embed="rId6" cstate="print"/>
            <a:srcRect/>
            <a:stretch>
              <a:fillRect/>
            </a:stretch>
          </p:blipFill>
          <p:spPr bwMode="auto">
            <a:xfrm>
              <a:off x="5883869" y="4308314"/>
              <a:ext cx="395927" cy="500453"/>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cxnSp>
          <p:nvCxnSpPr>
            <p:cNvPr id="9320" name="Straight Connector 1512"/>
            <p:cNvCxnSpPr>
              <a:cxnSpLocks noChangeShapeType="1"/>
            </p:cNvCxnSpPr>
            <p:nvPr/>
          </p:nvCxnSpPr>
          <p:spPr bwMode="auto">
            <a:xfrm>
              <a:off x="5316781" y="3545602"/>
              <a:ext cx="1616363" cy="952315"/>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pic>
          <p:nvPicPr>
            <p:cNvPr id="1905" name="Picture 2"/>
            <p:cNvPicPr>
              <a:picLocks noChangeAspect="1" noChangeArrowheads="1"/>
            </p:cNvPicPr>
            <p:nvPr/>
          </p:nvPicPr>
          <p:blipFill>
            <a:blip r:embed="rId6" cstate="print"/>
            <a:srcRect/>
            <a:stretch>
              <a:fillRect/>
            </a:stretch>
          </p:blipFill>
          <p:spPr bwMode="auto">
            <a:xfrm>
              <a:off x="6811508" y="4233107"/>
              <a:ext cx="395927" cy="500453"/>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pic>
          <p:nvPicPr>
            <p:cNvPr id="15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11132" y="3956692"/>
              <a:ext cx="299327" cy="177308"/>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38" name="Straight Connector 1517"/>
            <p:cNvCxnSpPr>
              <a:cxnSpLocks noChangeShapeType="1"/>
            </p:cNvCxnSpPr>
            <p:nvPr/>
          </p:nvCxnSpPr>
          <p:spPr bwMode="auto">
            <a:xfrm>
              <a:off x="6689682" y="3741627"/>
              <a:ext cx="440827" cy="258466"/>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906" name="Picture 2"/>
            <p:cNvPicPr>
              <a:picLocks noChangeAspect="1" noChangeArrowheads="1"/>
            </p:cNvPicPr>
            <p:nvPr/>
          </p:nvPicPr>
          <p:blipFill>
            <a:blip r:embed="rId6" cstate="print"/>
            <a:srcRect/>
            <a:stretch>
              <a:fillRect/>
            </a:stretch>
          </p:blipFill>
          <p:spPr bwMode="auto">
            <a:xfrm>
              <a:off x="6937497" y="3693392"/>
              <a:ext cx="395927" cy="500453"/>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sp>
          <p:nvSpPr>
            <p:cNvPr id="148" name="TextBox 147"/>
            <p:cNvSpPr txBox="1"/>
            <p:nvPr/>
          </p:nvSpPr>
          <p:spPr bwMode="auto">
            <a:xfrm rot="300000">
              <a:off x="6048386" y="3586615"/>
              <a:ext cx="682986" cy="379567"/>
            </a:xfrm>
            <a:prstGeom prst="rect">
              <a:avLst/>
            </a:prstGeom>
            <a:noFill/>
            <a:ln>
              <a:noFill/>
            </a:ln>
            <a:effectLst/>
            <a:scene3d>
              <a:camera prst="isometricTopUp"/>
              <a:lightRig rig="threePt" dir="t"/>
            </a:scene3d>
          </p:spPr>
          <p:txBody>
            <a:bodyPr wrap="none" lIns="96661" tIns="48331" rIns="96661" bIns="48331">
              <a:spAutoFit/>
            </a:bodyPr>
            <a:lstStyle/>
            <a:p>
              <a:pPr>
                <a:defRPr/>
              </a:pPr>
              <a:r>
                <a:rPr lang="en-US" sz="1100" b="1" dirty="0">
                  <a:solidFill>
                    <a:srgbClr val="00B050"/>
                  </a:solidFill>
                  <a:effectLst>
                    <a:outerShdw dist="38100" dir="5400000" algn="tl">
                      <a:srgbClr val="000000">
                        <a:alpha val="70000"/>
                      </a:srgbClr>
                    </a:outerShdw>
                  </a:effectLst>
                  <a:cs typeface="Arial" pitchFamily="34" charset="0"/>
                </a:rPr>
                <a:t>DB </a:t>
              </a:r>
              <a:r>
                <a:rPr lang="en-US" sz="1100" b="1" dirty="0">
                  <a:solidFill>
                    <a:srgbClr val="00B050"/>
                  </a:solidFill>
                  <a:effectLst>
                    <a:outerShdw dist="38100" dir="7200000" algn="tl">
                      <a:srgbClr val="000000">
                        <a:alpha val="70000"/>
                      </a:srgbClr>
                    </a:outerShdw>
                  </a:effectLst>
                  <a:cs typeface="Arial" pitchFamily="34" charset="0"/>
                </a:rPr>
                <a:t>TIER</a:t>
              </a:r>
            </a:p>
          </p:txBody>
        </p:sp>
      </p:grpSp>
      <p:grpSp>
        <p:nvGrpSpPr>
          <p:cNvPr id="14" name="Group 13"/>
          <p:cNvGrpSpPr/>
          <p:nvPr/>
        </p:nvGrpSpPr>
        <p:grpSpPr>
          <a:xfrm>
            <a:off x="1135321" y="1190165"/>
            <a:ext cx="3280753" cy="1517488"/>
            <a:chOff x="1201227" y="1685947"/>
            <a:chExt cx="3444791" cy="2158205"/>
          </a:xfrm>
        </p:grpSpPr>
        <p:pic>
          <p:nvPicPr>
            <p:cNvPr id="1908" name="Picture 6"/>
            <p:cNvPicPr>
              <a:picLocks noChangeAspect="1" noChangeArrowheads="1"/>
            </p:cNvPicPr>
            <p:nvPr/>
          </p:nvPicPr>
          <p:blipFill>
            <a:blip r:embed="rId4" cstate="print"/>
            <a:srcRect/>
            <a:stretch>
              <a:fillRect/>
            </a:stretch>
          </p:blipFill>
          <p:spPr bwMode="auto">
            <a:xfrm>
              <a:off x="2601688" y="1918592"/>
              <a:ext cx="395927" cy="504600"/>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grpSp>
          <p:nvGrpSpPr>
            <p:cNvPr id="9263" name="Group 2338"/>
            <p:cNvGrpSpPr>
              <a:grpSpLocks/>
            </p:cNvGrpSpPr>
            <p:nvPr/>
          </p:nvGrpSpPr>
          <p:grpSpPr bwMode="auto">
            <a:xfrm>
              <a:off x="2030994" y="2170893"/>
              <a:ext cx="2615024" cy="1673259"/>
              <a:chOff x="1563432" y="1503410"/>
              <a:chExt cx="3051749" cy="1920510"/>
            </a:xfrm>
          </p:grpSpPr>
          <p:cxnSp>
            <p:nvCxnSpPr>
              <p:cNvPr id="9425" name="Straight Connector 1491"/>
              <p:cNvCxnSpPr>
                <a:cxnSpLocks noChangeShapeType="1"/>
              </p:cNvCxnSpPr>
              <p:nvPr/>
            </p:nvCxnSpPr>
            <p:spPr bwMode="auto">
              <a:xfrm>
                <a:off x="1841296" y="1787730"/>
                <a:ext cx="2773885" cy="163619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cxnSp>
          <p:cxnSp>
            <p:nvCxnSpPr>
              <p:cNvPr id="9426" name="Straight Connector 1492"/>
              <p:cNvCxnSpPr>
                <a:cxnSpLocks noChangeShapeType="1"/>
              </p:cNvCxnSpPr>
              <p:nvPr/>
            </p:nvCxnSpPr>
            <p:spPr bwMode="auto">
              <a:xfrm flipV="1">
                <a:off x="2049223" y="1924765"/>
                <a:ext cx="1228771" cy="709355"/>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cxnSp>
            <p:nvCxnSpPr>
              <p:cNvPr id="9427" name="Straight Connector 1493"/>
              <p:cNvCxnSpPr>
                <a:cxnSpLocks noChangeShapeType="1"/>
              </p:cNvCxnSpPr>
              <p:nvPr/>
            </p:nvCxnSpPr>
            <p:spPr bwMode="auto">
              <a:xfrm>
                <a:off x="1563432" y="2355250"/>
                <a:ext cx="485319" cy="280160"/>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cxnSp>
            <p:nvCxnSpPr>
              <p:cNvPr id="9428" name="Straight Connector 1494"/>
              <p:cNvCxnSpPr>
                <a:cxnSpLocks noChangeShapeType="1"/>
                <a:stCxn id="1908" idx="3"/>
              </p:cNvCxnSpPr>
              <p:nvPr/>
            </p:nvCxnSpPr>
            <p:spPr bwMode="auto">
              <a:xfrm>
                <a:off x="2691485" y="1503410"/>
                <a:ext cx="584602" cy="417545"/>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grpSp>
        <p:pic>
          <p:nvPicPr>
            <p:cNvPr id="34822" name="Picture 6"/>
            <p:cNvPicPr>
              <a:picLocks noChangeAspect="1" noChangeArrowheads="1"/>
            </p:cNvPicPr>
            <p:nvPr/>
          </p:nvPicPr>
          <p:blipFill>
            <a:blip r:embed="rId4" cstate="print"/>
            <a:srcRect/>
            <a:stretch>
              <a:fillRect/>
            </a:stretch>
          </p:blipFill>
          <p:spPr bwMode="auto">
            <a:xfrm>
              <a:off x="1733709" y="2526591"/>
              <a:ext cx="395927" cy="504600"/>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pic>
          <p:nvPicPr>
            <p:cNvPr id="1907" name="Picture 6"/>
            <p:cNvPicPr>
              <a:picLocks noChangeAspect="1" noChangeArrowheads="1"/>
            </p:cNvPicPr>
            <p:nvPr/>
          </p:nvPicPr>
          <p:blipFill>
            <a:blip r:embed="rId4" cstate="print"/>
            <a:srcRect/>
            <a:stretch>
              <a:fillRect/>
            </a:stretch>
          </p:blipFill>
          <p:spPr bwMode="auto">
            <a:xfrm>
              <a:off x="2129636" y="2166309"/>
              <a:ext cx="395927" cy="504600"/>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sp>
          <p:nvSpPr>
            <p:cNvPr id="2858" name="TextBox 2857"/>
            <p:cNvSpPr txBox="1"/>
            <p:nvPr/>
          </p:nvSpPr>
          <p:spPr bwMode="auto">
            <a:xfrm rot="360000">
              <a:off x="2979205" y="2581436"/>
              <a:ext cx="755362" cy="379567"/>
            </a:xfrm>
            <a:prstGeom prst="rect">
              <a:avLst/>
            </a:prstGeom>
            <a:noFill/>
            <a:ln>
              <a:noFill/>
            </a:ln>
            <a:effectLst/>
            <a:scene3d>
              <a:camera prst="isometricTopUp"/>
              <a:lightRig rig="threePt" dir="t"/>
            </a:scene3d>
          </p:spPr>
          <p:txBody>
            <a:bodyPr wrap="none" lIns="96661" tIns="48331" rIns="96661" bIns="48331">
              <a:spAutoFit/>
            </a:bodyPr>
            <a:lstStyle/>
            <a:p>
              <a:pPr>
                <a:defRPr/>
              </a:pPr>
              <a:r>
                <a:rPr lang="en-US" sz="1100" b="1" dirty="0">
                  <a:solidFill>
                    <a:schemeClr val="accent1"/>
                  </a:solidFill>
                  <a:effectLst>
                    <a:outerShdw dist="38100" dir="5400000" algn="tl">
                      <a:srgbClr val="000000">
                        <a:alpha val="70000"/>
                      </a:srgbClr>
                    </a:outerShdw>
                  </a:effectLst>
                  <a:cs typeface="Arial" pitchFamily="34" charset="0"/>
                </a:rPr>
                <a:t>APP </a:t>
              </a:r>
              <a:r>
                <a:rPr lang="en-US" sz="1100" b="1" dirty="0">
                  <a:solidFill>
                    <a:schemeClr val="accent1"/>
                  </a:solidFill>
                  <a:effectLst>
                    <a:outerShdw dist="38100" dir="7200000" algn="tl">
                      <a:srgbClr val="000000">
                        <a:alpha val="70000"/>
                      </a:srgbClr>
                    </a:outerShdw>
                  </a:effectLst>
                  <a:cs typeface="Arial" pitchFamily="34" charset="0"/>
                </a:rPr>
                <a:t>TIER</a:t>
              </a:r>
            </a:p>
          </p:txBody>
        </p:sp>
        <p:pic>
          <p:nvPicPr>
            <p:cNvPr id="164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845978" y="2770411"/>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1" name="TextBox 80"/>
            <p:cNvSpPr txBox="1"/>
            <p:nvPr/>
          </p:nvSpPr>
          <p:spPr>
            <a:xfrm rot="19658491">
              <a:off x="1201227" y="2825594"/>
              <a:ext cx="533417" cy="284523"/>
            </a:xfrm>
            <a:prstGeom prst="rect">
              <a:avLst/>
            </a:prstGeom>
            <a:noFill/>
          </p:spPr>
          <p:txBody>
            <a:bodyPr wrap="square" lIns="0" rIns="0" rtlCol="0">
              <a:spAutoFit/>
            </a:bodyPr>
            <a:lstStyle/>
            <a:p>
              <a:pPr algn="ctr"/>
              <a:r>
                <a:rPr lang="en-US" sz="700" dirty="0">
                  <a:solidFill>
                    <a:schemeClr val="accent5">
                      <a:lumMod val="50000"/>
                    </a:schemeClr>
                  </a:solidFill>
                </a:rPr>
                <a:t>Dev-App</a:t>
              </a:r>
              <a:endParaRPr lang="en-US" sz="800" dirty="0">
                <a:solidFill>
                  <a:schemeClr val="accent5">
                    <a:lumMod val="50000"/>
                  </a:schemeClr>
                </a:solidFill>
              </a:endParaRPr>
            </a:p>
          </p:txBody>
        </p:sp>
        <p:sp>
          <p:nvSpPr>
            <p:cNvPr id="82" name="TextBox 81"/>
            <p:cNvSpPr txBox="1"/>
            <p:nvPr/>
          </p:nvSpPr>
          <p:spPr>
            <a:xfrm rot="19658491">
              <a:off x="1818352" y="1986461"/>
              <a:ext cx="533417" cy="284523"/>
            </a:xfrm>
            <a:prstGeom prst="rect">
              <a:avLst/>
            </a:prstGeom>
            <a:noFill/>
          </p:spPr>
          <p:txBody>
            <a:bodyPr wrap="square" lIns="0" rIns="0" rtlCol="0">
              <a:spAutoFit/>
            </a:bodyPr>
            <a:lstStyle/>
            <a:p>
              <a:pPr algn="ctr"/>
              <a:r>
                <a:rPr lang="en-US" sz="700" dirty="0">
                  <a:solidFill>
                    <a:schemeClr val="accent5">
                      <a:lumMod val="50000"/>
                    </a:schemeClr>
                  </a:solidFill>
                </a:rPr>
                <a:t>QA-App</a:t>
              </a:r>
              <a:endParaRPr lang="en-US" sz="800" dirty="0">
                <a:solidFill>
                  <a:schemeClr val="accent5">
                    <a:lumMod val="50000"/>
                  </a:schemeClr>
                </a:solidFill>
              </a:endParaRPr>
            </a:p>
          </p:txBody>
        </p:sp>
        <p:sp>
          <p:nvSpPr>
            <p:cNvPr id="83" name="TextBox 82"/>
            <p:cNvSpPr txBox="1"/>
            <p:nvPr/>
          </p:nvSpPr>
          <p:spPr>
            <a:xfrm rot="19658491">
              <a:off x="2942757" y="1685947"/>
              <a:ext cx="533417" cy="284523"/>
            </a:xfrm>
            <a:prstGeom prst="rect">
              <a:avLst/>
            </a:prstGeom>
            <a:noFill/>
          </p:spPr>
          <p:txBody>
            <a:bodyPr wrap="square" lIns="0" rIns="0" rtlCol="0">
              <a:spAutoFit/>
            </a:bodyPr>
            <a:lstStyle/>
            <a:p>
              <a:pPr algn="ctr"/>
              <a:r>
                <a:rPr lang="en-US" sz="700" dirty="0">
                  <a:solidFill>
                    <a:schemeClr val="accent5">
                      <a:lumMod val="50000"/>
                    </a:schemeClr>
                  </a:solidFill>
                </a:rPr>
                <a:t>Prod-App</a:t>
              </a:r>
              <a:endParaRPr lang="en-US" sz="800" dirty="0">
                <a:solidFill>
                  <a:schemeClr val="accent5">
                    <a:lumMod val="50000"/>
                  </a:schemeClr>
                </a:solidFill>
              </a:endParaRPr>
            </a:p>
          </p:txBody>
        </p:sp>
      </p:grpSp>
      <p:sp>
        <p:nvSpPr>
          <p:cNvPr id="15" name="Title 14"/>
          <p:cNvSpPr>
            <a:spLocks noGrp="1"/>
          </p:cNvSpPr>
          <p:nvPr>
            <p:ph type="title" idx="4294967295"/>
          </p:nvPr>
        </p:nvSpPr>
        <p:spPr>
          <a:xfrm>
            <a:off x="183820" y="81601"/>
            <a:ext cx="8261350" cy="472437"/>
          </a:xfrm>
        </p:spPr>
        <p:txBody>
          <a:bodyPr vert="horz" wrap="square" lIns="91440" tIns="45720" rIns="91440" bIns="45720" rtlCol="0" anchor="b">
            <a:spAutoFit/>
          </a:bodyPr>
          <a:lstStyle/>
          <a:p>
            <a:r>
              <a:rPr lang="en-US" dirty="0" smtClean="0"/>
              <a:t>Network Function Virtualization </a:t>
            </a:r>
            <a:endParaRPr lang="en-US" dirty="0"/>
          </a:p>
        </p:txBody>
      </p:sp>
      <p:sp>
        <p:nvSpPr>
          <p:cNvPr id="22" name="Rounded Rectangle 21"/>
          <p:cNvSpPr/>
          <p:nvPr/>
        </p:nvSpPr>
        <p:spPr bwMode="auto">
          <a:xfrm>
            <a:off x="6133858" y="3504326"/>
            <a:ext cx="2848441" cy="1294234"/>
          </a:xfrm>
          <a:prstGeom prst="roundRect">
            <a:avLst/>
          </a:prstGeom>
          <a:solidFill>
            <a:srgbClr val="D47D1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77221" tIns="38611" rIns="77221" bIns="38611" numCol="1" rtlCol="0" anchor="ctr" anchorCtr="0" compatLnSpc="1">
            <a:prstTxWarp prst="textNoShape">
              <a:avLst/>
            </a:prstTxWarp>
          </a:bodyPr>
          <a:lstStyle/>
          <a:p>
            <a:pPr algn="ctr" defTabSz="816452" fontAlgn="base">
              <a:spcBef>
                <a:spcPct val="0"/>
              </a:spcBef>
              <a:spcAft>
                <a:spcPct val="0"/>
              </a:spcAft>
            </a:pPr>
            <a:endParaRPr lang="en-US" sz="1400">
              <a:latin typeface="Arial" charset="0"/>
            </a:endParaRPr>
          </a:p>
        </p:txBody>
      </p:sp>
      <p:sp>
        <p:nvSpPr>
          <p:cNvPr id="23" name="TextBox 22"/>
          <p:cNvSpPr txBox="1"/>
          <p:nvPr/>
        </p:nvSpPr>
        <p:spPr>
          <a:xfrm>
            <a:off x="6159138" y="3850845"/>
            <a:ext cx="2797880" cy="601196"/>
          </a:xfrm>
          <a:prstGeom prst="rect">
            <a:avLst/>
          </a:prstGeom>
          <a:noFill/>
        </p:spPr>
        <p:txBody>
          <a:bodyPr wrap="square" lIns="77221" tIns="38611" rIns="77221" bIns="38611" rtlCol="0" anchor="ctr">
            <a:spAutoFit/>
          </a:bodyPr>
          <a:lstStyle/>
          <a:p>
            <a:pPr algn="ctr"/>
            <a:r>
              <a:rPr lang="en-US" sz="1700" b="1" dirty="0" err="1" smtClean="0">
                <a:solidFill>
                  <a:schemeClr val="bg1"/>
                </a:solidFill>
                <a:effectLst>
                  <a:outerShdw blurRad="38100" dist="38100" dir="2700000" algn="tl">
                    <a:srgbClr val="000000">
                      <a:alpha val="43137"/>
                    </a:srgbClr>
                  </a:outerShdw>
                </a:effectLst>
                <a:latin typeface="Calibri" pitchFamily="34" charset="0"/>
                <a:cs typeface="Calibri" pitchFamily="34" charset="0"/>
              </a:rPr>
              <a:t>NFV</a:t>
            </a:r>
            <a:r>
              <a:rPr lang="en-US" sz="17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 allows true </a:t>
            </a:r>
            <a:br>
              <a:rPr lang="en-US" sz="17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br>
            <a:r>
              <a:rPr lang="en-US" sz="1700" b="1" dirty="0" smtClean="0">
                <a:solidFill>
                  <a:schemeClr val="bg1"/>
                </a:solidFill>
                <a:effectLst>
                  <a:outerShdw blurRad="38100" dist="38100" dir="2700000" algn="tl">
                    <a:srgbClr val="000000">
                      <a:alpha val="43137"/>
                    </a:srgbClr>
                  </a:outerShdw>
                </a:effectLst>
                <a:latin typeface="Calibri" pitchFamily="34" charset="0"/>
                <a:cs typeface="Calibri" pitchFamily="34" charset="0"/>
              </a:rPr>
              <a:t>virtualization of the network</a:t>
            </a:r>
            <a:endParaRPr lang="en-US" sz="1700" b="1" dirty="0">
              <a:solidFill>
                <a:schemeClr val="bg1"/>
              </a:solidFill>
              <a:effectLst>
                <a:outerShdw blurRad="38100" dist="38100" dir="2700000" algn="tl">
                  <a:srgbClr val="000000">
                    <a:alpha val="43137"/>
                  </a:srgbClr>
                </a:outerShdw>
              </a:effectLst>
              <a:latin typeface="Calibri" pitchFamily="34" charset="0"/>
              <a:cs typeface="Calibri" pitchFamily="34" charset="0"/>
            </a:endParaRPr>
          </a:p>
        </p:txBody>
      </p:sp>
      <p:grpSp>
        <p:nvGrpSpPr>
          <p:cNvPr id="6" name="Group 5"/>
          <p:cNvGrpSpPr/>
          <p:nvPr/>
        </p:nvGrpSpPr>
        <p:grpSpPr>
          <a:xfrm>
            <a:off x="788178" y="1114808"/>
            <a:ext cx="7386968" cy="3607661"/>
            <a:chOff x="788178" y="1114808"/>
            <a:chExt cx="7386968" cy="3607661"/>
          </a:xfrm>
        </p:grpSpPr>
        <p:grpSp>
          <p:nvGrpSpPr>
            <p:cNvPr id="3" name="Group 2"/>
            <p:cNvGrpSpPr/>
            <p:nvPr/>
          </p:nvGrpSpPr>
          <p:grpSpPr>
            <a:xfrm>
              <a:off x="788178" y="1114808"/>
              <a:ext cx="7386968" cy="3607661"/>
              <a:chOff x="775478" y="1203708"/>
              <a:chExt cx="7386968" cy="3607661"/>
            </a:xfrm>
          </p:grpSpPr>
          <p:grpSp>
            <p:nvGrpSpPr>
              <p:cNvPr id="5" name="Group 4"/>
              <p:cNvGrpSpPr/>
              <p:nvPr/>
            </p:nvGrpSpPr>
            <p:grpSpPr>
              <a:xfrm>
                <a:off x="775478" y="1203708"/>
                <a:ext cx="7386968" cy="3207431"/>
                <a:chOff x="836728" y="1578772"/>
                <a:chExt cx="7756316" cy="4561679"/>
              </a:xfrm>
            </p:grpSpPr>
            <p:sp>
              <p:nvSpPr>
                <p:cNvPr id="2283" name="TextBox 2282"/>
                <p:cNvSpPr txBox="1"/>
                <p:nvPr/>
              </p:nvSpPr>
              <p:spPr bwMode="auto">
                <a:xfrm rot="300000">
                  <a:off x="4400299" y="3984370"/>
                  <a:ext cx="1487197" cy="445227"/>
                </a:xfrm>
                <a:prstGeom prst="rect">
                  <a:avLst/>
                </a:prstGeom>
                <a:noFill/>
                <a:scene3d>
                  <a:camera prst="isometricTopUp"/>
                  <a:lightRig rig="flood" dir="t">
                    <a:rot lat="0" lon="0" rev="6000000"/>
                  </a:lightRig>
                </a:scene3d>
              </p:spPr>
              <p:txBody>
                <a:bodyPr wrap="none" lIns="96661" tIns="48331" rIns="96661" bIns="48331">
                  <a:spAutoFit/>
                  <a:sp3d prstMaterial="metal">
                    <a:bevelB w="0" h="0" prst="slope"/>
                    <a:contourClr>
                      <a:schemeClr val="tx1"/>
                    </a:contourClr>
                  </a:sp3d>
                </a:bodyPr>
                <a:lstStyle/>
                <a:p>
                  <a:pPr>
                    <a:defRPr/>
                  </a:pPr>
                  <a:r>
                    <a:rPr lang="en-US" sz="1400" b="1" dirty="0">
                      <a:solidFill>
                        <a:srgbClr val="00B050"/>
                      </a:solidFill>
                      <a:effectLst>
                        <a:outerShdw dist="38100" dir="5400000" algn="tl" rotWithShape="0">
                          <a:prstClr val="black">
                            <a:alpha val="70000"/>
                          </a:prstClr>
                        </a:outerShdw>
                      </a:effectLst>
                      <a:cs typeface="Arial" pitchFamily="34" charset="0"/>
                    </a:rPr>
                    <a:t>CORE </a:t>
                  </a:r>
                  <a:r>
                    <a:rPr lang="en-US" sz="1400" b="1" dirty="0">
                      <a:solidFill>
                        <a:srgbClr val="00B050"/>
                      </a:solidFill>
                      <a:effectLst>
                        <a:outerShdw dist="38100" dir="7200000" algn="tl" rotWithShape="0">
                          <a:prstClr val="black">
                            <a:alpha val="70000"/>
                          </a:prstClr>
                        </a:outerShdw>
                      </a:effectLst>
                      <a:cs typeface="Arial" pitchFamily="34" charset="0"/>
                    </a:rPr>
                    <a:t>NETWORK</a:t>
                  </a:r>
                </a:p>
              </p:txBody>
            </p:sp>
            <p:cxnSp>
              <p:nvCxnSpPr>
                <p:cNvPr id="9239" name="Straight Connector 2234"/>
                <p:cNvCxnSpPr>
                  <a:cxnSpLocks noChangeShapeType="1"/>
                </p:cNvCxnSpPr>
                <p:nvPr/>
              </p:nvCxnSpPr>
              <p:spPr bwMode="auto">
                <a:xfrm flipV="1">
                  <a:off x="1558875" y="5282990"/>
                  <a:ext cx="634028" cy="37180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246" name="Straight Connector 824"/>
                <p:cNvCxnSpPr>
                  <a:cxnSpLocks noChangeShapeType="1"/>
                </p:cNvCxnSpPr>
                <p:nvPr/>
              </p:nvCxnSpPr>
              <p:spPr bwMode="auto">
                <a:xfrm flipV="1">
                  <a:off x="2269094" y="4213190"/>
                  <a:ext cx="1752420" cy="1028335"/>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pic>
              <p:nvPicPr>
                <p:cNvPr id="2856" name="Picture 29"/>
                <p:cNvPicPr>
                  <a:picLocks noChangeAspect="1" noChangeArrowheads="1"/>
                </p:cNvPicPr>
                <p:nvPr/>
              </p:nvPicPr>
              <p:blipFill>
                <a:blip r:embed="rId7"/>
                <a:srcRect/>
                <a:stretch>
                  <a:fillRect/>
                </a:stretch>
              </p:blipFill>
              <p:spPr bwMode="auto">
                <a:xfrm>
                  <a:off x="836728" y="5518661"/>
                  <a:ext cx="1047010" cy="62179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857" name="TextBox 2856"/>
                <p:cNvSpPr txBox="1"/>
                <p:nvPr/>
              </p:nvSpPr>
              <p:spPr bwMode="auto">
                <a:xfrm>
                  <a:off x="1014177" y="5665409"/>
                  <a:ext cx="692113" cy="328294"/>
                </a:xfrm>
                <a:prstGeom prst="rect">
                  <a:avLst/>
                </a:prstGeom>
                <a:noFill/>
              </p:spPr>
              <p:txBody>
                <a:bodyPr wrap="none">
                  <a:spAutoFit/>
                </a:bodyPr>
                <a:lstStyle/>
                <a:p>
                  <a:pPr>
                    <a:defRPr/>
                  </a:pPr>
                  <a:r>
                    <a:rPr lang="en-US" sz="900" b="1" dirty="0">
                      <a:solidFill>
                        <a:schemeClr val="bg1"/>
                      </a:solidFill>
                      <a:effectLst>
                        <a:outerShdw blurRad="38100" dist="38100" dir="2700000" algn="tl">
                          <a:srgbClr val="000000">
                            <a:alpha val="43137"/>
                          </a:srgbClr>
                        </a:outerShdw>
                      </a:effectLst>
                      <a:cs typeface="Arial" pitchFamily="34" charset="0"/>
                    </a:rPr>
                    <a:t>INTERNET</a:t>
                  </a:r>
                </a:p>
              </p:txBody>
            </p:sp>
            <p:sp>
              <p:nvSpPr>
                <p:cNvPr id="2137" name="Right Arrow 2136"/>
                <p:cNvSpPr/>
                <p:nvPr/>
              </p:nvSpPr>
              <p:spPr bwMode="auto">
                <a:xfrm rot="300000">
                  <a:off x="6130404" y="1578772"/>
                  <a:ext cx="1306152" cy="692100"/>
                </a:xfrm>
                <a:prstGeom prst="rightArrow">
                  <a:avLst/>
                </a:prstGeom>
                <a:solidFill>
                  <a:srgbClr val="7030A0">
                    <a:alpha val="3500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p:spPr>
              <p:txBody>
                <a:bodyPr lIns="579967" tIns="48316" rIns="96661" bIns="48316" anchor="ctr">
                  <a:normAutofit fontScale="70000" lnSpcReduction="20000"/>
                </a:bodyPr>
                <a:lstStyle/>
                <a:p>
                  <a:pPr defTabSz="862826">
                    <a:defRPr/>
                  </a:pPr>
                  <a:r>
                    <a:rPr lang="en-US" sz="900" b="1" dirty="0">
                      <a:cs typeface="Arial" pitchFamily="34" charset="0"/>
                    </a:rPr>
                    <a:t>BACKUP NETWORKS</a:t>
                  </a:r>
                </a:p>
              </p:txBody>
            </p:sp>
            <p:sp>
              <p:nvSpPr>
                <p:cNvPr id="2138" name="Right Arrow 2137"/>
                <p:cNvSpPr/>
                <p:nvPr/>
              </p:nvSpPr>
              <p:spPr bwMode="auto">
                <a:xfrm rot="300000">
                  <a:off x="7286892" y="2249973"/>
                  <a:ext cx="1306152" cy="692100"/>
                </a:xfrm>
                <a:prstGeom prst="right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p:spPr>
              <p:txBody>
                <a:bodyPr lIns="579967" tIns="48316" rIns="96661" bIns="48316" anchor="ctr">
                  <a:normAutofit fontScale="70000" lnSpcReduction="20000"/>
                </a:bodyPr>
                <a:lstStyle/>
                <a:p>
                  <a:pPr defTabSz="862826">
                    <a:defRPr/>
                  </a:pPr>
                  <a:r>
                    <a:rPr lang="en-US" sz="900" b="1" dirty="0">
                      <a:cs typeface="Arial" pitchFamily="34" charset="0"/>
                    </a:rPr>
                    <a:t>MGMT</a:t>
                  </a:r>
                </a:p>
                <a:p>
                  <a:pPr defTabSz="862826">
                    <a:defRPr/>
                  </a:pPr>
                  <a:r>
                    <a:rPr lang="en-US" sz="900" b="1" dirty="0">
                      <a:cs typeface="Arial" pitchFamily="34" charset="0"/>
                    </a:rPr>
                    <a:t>NETWORKS</a:t>
                  </a:r>
                </a:p>
              </p:txBody>
            </p:sp>
            <p:sp>
              <p:nvSpPr>
                <p:cNvPr id="2316" name="TextBox 2315"/>
                <p:cNvSpPr txBox="1"/>
                <p:nvPr/>
              </p:nvSpPr>
              <p:spPr bwMode="auto">
                <a:xfrm rot="300000">
                  <a:off x="5409455" y="2778335"/>
                  <a:ext cx="1487197" cy="445227"/>
                </a:xfrm>
                <a:prstGeom prst="rect">
                  <a:avLst/>
                </a:prstGeom>
                <a:noFill/>
                <a:scene3d>
                  <a:camera prst="isometricTopUp"/>
                  <a:lightRig rig="flood" dir="t">
                    <a:rot lat="0" lon="0" rev="6000000"/>
                  </a:lightRig>
                </a:scene3d>
              </p:spPr>
              <p:txBody>
                <a:bodyPr wrap="none" lIns="96661" tIns="48331" rIns="96661" bIns="48331">
                  <a:spAutoFit/>
                  <a:sp3d prstMaterial="metal">
                    <a:bevelB w="0" h="0" prst="slope"/>
                    <a:contourClr>
                      <a:schemeClr val="tx1"/>
                    </a:contourClr>
                  </a:sp3d>
                </a:bodyPr>
                <a:lstStyle/>
                <a:p>
                  <a:pPr>
                    <a:defRPr/>
                  </a:pPr>
                  <a:r>
                    <a:rPr lang="en-US" sz="1400" b="1" dirty="0">
                      <a:solidFill>
                        <a:srgbClr val="00B050"/>
                      </a:solidFill>
                      <a:effectLst>
                        <a:outerShdw dist="38100" dir="5400000" algn="tl" rotWithShape="0">
                          <a:prstClr val="black">
                            <a:alpha val="70000"/>
                          </a:prstClr>
                        </a:outerShdw>
                      </a:effectLst>
                      <a:cs typeface="Arial" pitchFamily="34" charset="0"/>
                    </a:rPr>
                    <a:t>CORE </a:t>
                  </a:r>
                  <a:r>
                    <a:rPr lang="en-US" sz="1400" b="1" dirty="0">
                      <a:solidFill>
                        <a:srgbClr val="00B050"/>
                      </a:solidFill>
                      <a:effectLst>
                        <a:outerShdw dist="38100" dir="7200000" algn="tl" rotWithShape="0">
                          <a:prstClr val="black">
                            <a:alpha val="70000"/>
                          </a:prstClr>
                        </a:outerShdw>
                      </a:effectLst>
                      <a:cs typeface="Arial" pitchFamily="34" charset="0"/>
                    </a:rPr>
                    <a:t>NETWORK</a:t>
                  </a:r>
                </a:p>
              </p:txBody>
            </p:sp>
            <p:cxnSp>
              <p:nvCxnSpPr>
                <p:cNvPr id="9240" name="Straight Connector 2230"/>
                <p:cNvCxnSpPr>
                  <a:cxnSpLocks noChangeShapeType="1"/>
                </p:cNvCxnSpPr>
                <p:nvPr/>
              </p:nvCxnSpPr>
              <p:spPr bwMode="auto">
                <a:xfrm flipV="1">
                  <a:off x="4086821" y="3516576"/>
                  <a:ext cx="1112950" cy="652384"/>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cxnSp>
            <p:cxnSp>
              <p:nvCxnSpPr>
                <p:cNvPr id="9270" name="Straight Connector 1829"/>
                <p:cNvCxnSpPr>
                  <a:cxnSpLocks noChangeShapeType="1"/>
                </p:cNvCxnSpPr>
                <p:nvPr/>
              </p:nvCxnSpPr>
              <p:spPr bwMode="auto">
                <a:xfrm flipV="1">
                  <a:off x="6150814" y="2893217"/>
                  <a:ext cx="1296627" cy="760194"/>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pic>
              <p:nvPicPr>
                <p:cNvPr id="34820" name="Picture 4"/>
                <p:cNvPicPr>
                  <a:picLocks noChangeAspect="1" noChangeArrowheads="1"/>
                </p:cNvPicPr>
                <p:nvPr/>
              </p:nvPicPr>
              <p:blipFill>
                <a:blip r:embed="rId8"/>
                <a:srcRect/>
                <a:stretch>
                  <a:fillRect/>
                </a:stretch>
              </p:blipFill>
              <p:spPr bwMode="auto">
                <a:xfrm>
                  <a:off x="7334513" y="2536617"/>
                  <a:ext cx="395927" cy="504492"/>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9273" name="Straight Connector 1494"/>
                <p:cNvCxnSpPr>
                  <a:cxnSpLocks noChangeShapeType="1"/>
                </p:cNvCxnSpPr>
                <p:nvPr/>
              </p:nvCxnSpPr>
              <p:spPr bwMode="auto">
                <a:xfrm>
                  <a:off x="5901828" y="3505518"/>
                  <a:ext cx="247624" cy="145129"/>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cxnSp>
              <p:nvCxnSpPr>
                <p:cNvPr id="9277" name="Straight Connector 1766"/>
                <p:cNvCxnSpPr>
                  <a:cxnSpLocks noChangeShapeType="1"/>
                </p:cNvCxnSpPr>
                <p:nvPr/>
              </p:nvCxnSpPr>
              <p:spPr bwMode="auto">
                <a:xfrm flipV="1">
                  <a:off x="4992964" y="2214571"/>
                  <a:ext cx="1296628" cy="760194"/>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05" name="Straight Connector 1753"/>
                <p:cNvCxnSpPr>
                  <a:cxnSpLocks noChangeShapeType="1"/>
                </p:cNvCxnSpPr>
                <p:nvPr/>
              </p:nvCxnSpPr>
              <p:spPr bwMode="auto">
                <a:xfrm>
                  <a:off x="4466422" y="4468892"/>
                  <a:ext cx="1243565" cy="733932"/>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sp>
              <p:nvSpPr>
                <p:cNvPr id="1762" name="TextBox 1761"/>
                <p:cNvSpPr txBox="1"/>
                <p:nvPr/>
              </p:nvSpPr>
              <p:spPr bwMode="auto">
                <a:xfrm>
                  <a:off x="5911800" y="5275709"/>
                  <a:ext cx="423751" cy="379544"/>
                </a:xfrm>
                <a:prstGeom prst="rect">
                  <a:avLst/>
                </a:prstGeom>
                <a:noFill/>
                <a:scene3d>
                  <a:camera prst="isometricLeftDown"/>
                  <a:lightRig rig="threePt" dir="t"/>
                </a:scene3d>
              </p:spPr>
              <p:txBody>
                <a:bodyPr wrap="none" lIns="96647" tIns="48323" rIns="96647" bIns="48323">
                  <a:spAutoFit/>
                </a:bodyPr>
                <a:lstStyle/>
                <a:p>
                  <a:pPr>
                    <a:defRPr/>
                  </a:pPr>
                  <a:r>
                    <a:rPr lang="en-US" sz="1100" b="1" dirty="0">
                      <a:cs typeface="Arial" pitchFamily="34" charset="0"/>
                    </a:rPr>
                    <a:t>VDI</a:t>
                  </a:r>
                </a:p>
              </p:txBody>
            </p:sp>
            <p:cxnSp>
              <p:nvCxnSpPr>
                <p:cNvPr id="9314" name="Straight Connector 1853"/>
                <p:cNvCxnSpPr>
                  <a:cxnSpLocks noChangeShapeType="1"/>
                </p:cNvCxnSpPr>
                <p:nvPr/>
              </p:nvCxnSpPr>
              <p:spPr bwMode="auto">
                <a:xfrm>
                  <a:off x="5235147" y="3502754"/>
                  <a:ext cx="663960" cy="0"/>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15" name="Straight Connector 1866"/>
                <p:cNvCxnSpPr>
                  <a:cxnSpLocks noChangeShapeType="1"/>
                </p:cNvCxnSpPr>
                <p:nvPr/>
              </p:nvCxnSpPr>
              <p:spPr bwMode="auto">
                <a:xfrm flipV="1">
                  <a:off x="4465062" y="4046044"/>
                  <a:ext cx="717061" cy="422849"/>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sp>
              <p:nvSpPr>
                <p:cNvPr id="1947" name="TextBox 1946"/>
                <p:cNvSpPr txBox="1"/>
                <p:nvPr/>
              </p:nvSpPr>
              <p:spPr bwMode="auto">
                <a:xfrm rot="300000">
                  <a:off x="6640288" y="1965309"/>
                  <a:ext cx="773241" cy="445202"/>
                </a:xfrm>
                <a:prstGeom prst="rect">
                  <a:avLst/>
                </a:prstGeom>
                <a:noFill/>
                <a:scene3d>
                  <a:camera prst="isometricTopUp"/>
                  <a:lightRig rig="threePt" dir="t"/>
                </a:scene3d>
              </p:spPr>
              <p:txBody>
                <a:bodyPr wrap="none" lIns="96647" tIns="48323" rIns="96647" bIns="48323">
                  <a:spAutoFit/>
                </a:bodyPr>
                <a:lstStyle/>
                <a:p>
                  <a:pPr>
                    <a:defRPr/>
                  </a:pPr>
                  <a:r>
                    <a:rPr lang="en-US" sz="1400" b="1" dirty="0">
                      <a:solidFill>
                        <a:srgbClr val="AE78D6"/>
                      </a:solidFill>
                      <a:effectLst>
                        <a:outerShdw dist="38100" dir="7200000" algn="ctr" rotWithShape="0">
                          <a:srgbClr val="000000">
                            <a:alpha val="70000"/>
                          </a:srgbClr>
                        </a:outerShdw>
                      </a:effectLst>
                      <a:cs typeface="Arial" pitchFamily="34" charset="0"/>
                    </a:rPr>
                    <a:t>Backup</a:t>
                  </a:r>
                </a:p>
              </p:txBody>
            </p:sp>
            <p:sp>
              <p:nvSpPr>
                <p:cNvPr id="1948" name="TextBox 1947"/>
                <p:cNvSpPr txBox="1"/>
                <p:nvPr/>
              </p:nvSpPr>
              <p:spPr bwMode="auto">
                <a:xfrm rot="300000">
                  <a:off x="7016312" y="2104339"/>
                  <a:ext cx="1249775" cy="445202"/>
                </a:xfrm>
                <a:prstGeom prst="rect">
                  <a:avLst/>
                </a:prstGeom>
                <a:noFill/>
                <a:scene3d>
                  <a:camera prst="isometricTopUp"/>
                  <a:lightRig rig="threePt" dir="t"/>
                </a:scene3d>
              </p:spPr>
              <p:txBody>
                <a:bodyPr wrap="none" lIns="96647" tIns="48323" rIns="96647" bIns="48323">
                  <a:spAutoFit/>
                </a:bodyPr>
                <a:lstStyle/>
                <a:p>
                  <a:pPr>
                    <a:defRPr/>
                  </a:pPr>
                  <a:r>
                    <a:rPr lang="en-US" sz="1400" b="1" dirty="0">
                      <a:solidFill>
                        <a:schemeClr val="accent2">
                          <a:lumMod val="60000"/>
                          <a:lumOff val="40000"/>
                        </a:schemeClr>
                      </a:solidFill>
                      <a:effectLst>
                        <a:outerShdw dist="38100" dir="7200000" algn="ctr" rotWithShape="0">
                          <a:srgbClr val="000000">
                            <a:alpha val="70000"/>
                          </a:srgbClr>
                        </a:outerShdw>
                      </a:effectLst>
                      <a:cs typeface="Arial" pitchFamily="34" charset="0"/>
                    </a:rPr>
                    <a:t>Management</a:t>
                  </a:r>
                </a:p>
              </p:txBody>
            </p:sp>
            <p:sp>
              <p:nvSpPr>
                <p:cNvPr id="2229" name="TextBox 2228"/>
                <p:cNvSpPr txBox="1"/>
                <p:nvPr/>
              </p:nvSpPr>
              <p:spPr bwMode="auto">
                <a:xfrm rot="300000">
                  <a:off x="2584747" y="4674599"/>
                  <a:ext cx="1349515" cy="532771"/>
                </a:xfrm>
                <a:prstGeom prst="rect">
                  <a:avLst/>
                </a:prstGeom>
                <a:noFill/>
                <a:ln>
                  <a:noFill/>
                </a:ln>
                <a:scene3d>
                  <a:camera prst="isometricTopUp"/>
                  <a:lightRig rig="threePt" dir="t"/>
                </a:scene3d>
                <a:sp3d/>
              </p:spPr>
              <p:txBody>
                <a:bodyPr wrap="none" lIns="96661" tIns="48331" rIns="96661" bIns="48331">
                  <a:spAutoFit/>
                  <a:sp3d/>
                </a:bodyPr>
                <a:lstStyle/>
                <a:p>
                  <a:pPr>
                    <a:defRPr/>
                  </a:pPr>
                  <a:r>
                    <a:rPr lang="en-US" b="1" dirty="0">
                      <a:solidFill>
                        <a:srgbClr val="FF0000"/>
                      </a:solidFill>
                      <a:effectLst>
                        <a:outerShdw dist="38100" dir="5400000" algn="tl" rotWithShape="0">
                          <a:prstClr val="black">
                            <a:alpha val="70000"/>
                          </a:prstClr>
                        </a:outerShdw>
                      </a:effectLst>
                      <a:latin typeface="Arial" pitchFamily="34" charset="0"/>
                      <a:cs typeface="Arial" pitchFamily="34" charset="0"/>
                    </a:rPr>
                    <a:t>FWD </a:t>
                  </a:r>
                  <a:r>
                    <a:rPr lang="en-US" b="1" dirty="0">
                      <a:solidFill>
                        <a:srgbClr val="FF0000"/>
                      </a:solidFill>
                      <a:effectLst>
                        <a:outerShdw dist="38100" dir="7200000" algn="tl" rotWithShape="0">
                          <a:prstClr val="black">
                            <a:alpha val="70000"/>
                          </a:prstClr>
                        </a:outerShdw>
                      </a:effectLst>
                      <a:latin typeface="Arial" pitchFamily="34" charset="0"/>
                      <a:cs typeface="Arial" pitchFamily="34" charset="0"/>
                    </a:rPr>
                    <a:t>DMZ</a:t>
                  </a:r>
                </a:p>
              </p:txBody>
            </p:sp>
            <p:pic>
              <p:nvPicPr>
                <p:cNvPr id="9390" name="Picture 1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176664" y="1857970"/>
                  <a:ext cx="397288" cy="46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91" name="Group 2345"/>
                <p:cNvGrpSpPr>
                  <a:grpSpLocks/>
                </p:cNvGrpSpPr>
                <p:nvPr/>
              </p:nvGrpSpPr>
              <p:grpSpPr bwMode="auto">
                <a:xfrm>
                  <a:off x="6289464" y="2189340"/>
                  <a:ext cx="170600" cy="173123"/>
                  <a:chOff x="6531683" y="1524001"/>
                  <a:chExt cx="199054" cy="199052"/>
                </a:xfrm>
              </p:grpSpPr>
              <p:sp>
                <p:nvSpPr>
                  <p:cNvPr id="1773" name="Oval 1772"/>
                  <p:cNvSpPr/>
                  <p:nvPr/>
                </p:nvSpPr>
                <p:spPr bwMode="auto">
                  <a:xfrm>
                    <a:off x="6584220" y="1576848"/>
                    <a:ext cx="93663" cy="93761"/>
                  </a:xfrm>
                  <a:prstGeom prst="ellipse">
                    <a:avLst/>
                  </a:prstGeom>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949">
                      <a:defRPr/>
                    </a:pPr>
                    <a:endParaRPr lang="en-US" sz="1400" dirty="0">
                      <a:solidFill>
                        <a:schemeClr val="tx1"/>
                      </a:solidFill>
                    </a:endParaRPr>
                  </a:p>
                </p:txBody>
              </p:sp>
              <p:grpSp>
                <p:nvGrpSpPr>
                  <p:cNvPr id="9393" name="Group 1773"/>
                  <p:cNvGrpSpPr>
                    <a:grpSpLocks/>
                  </p:cNvGrpSpPr>
                  <p:nvPr/>
                </p:nvGrpSpPr>
                <p:grpSpPr bwMode="auto">
                  <a:xfrm>
                    <a:off x="6531683" y="1524001"/>
                    <a:ext cx="199054" cy="199052"/>
                    <a:chOff x="5896906" y="4932553"/>
                    <a:chExt cx="568708" cy="568705"/>
                  </a:xfrm>
                </p:grpSpPr>
                <p:sp>
                  <p:nvSpPr>
                    <p:cNvPr id="1777" name="Circular Arrow 1776"/>
                    <p:cNvSpPr/>
                    <p:nvPr/>
                  </p:nvSpPr>
                  <p:spPr bwMode="auto">
                    <a:xfrm>
                      <a:off x="5910940" y="4933706"/>
                      <a:ext cx="553340" cy="567552"/>
                    </a:xfrm>
                    <a:prstGeom prst="circularArrow">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949">
                        <a:defRPr/>
                      </a:pPr>
                      <a:endParaRPr lang="en-US" sz="1400" dirty="0">
                        <a:solidFill>
                          <a:schemeClr val="tx1"/>
                        </a:solidFill>
                      </a:endParaRPr>
                    </a:p>
                  </p:txBody>
                </p:sp>
                <p:sp>
                  <p:nvSpPr>
                    <p:cNvPr id="1778" name="Circular Arrow 1777"/>
                    <p:cNvSpPr/>
                    <p:nvPr/>
                  </p:nvSpPr>
                  <p:spPr bwMode="auto">
                    <a:xfrm rot="10800000">
                      <a:off x="5910940" y="4933706"/>
                      <a:ext cx="553340" cy="567552"/>
                    </a:xfrm>
                    <a:prstGeom prst="circularArrow">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949">
                        <a:defRPr/>
                      </a:pPr>
                      <a:endParaRPr lang="en-US" sz="1400" dirty="0">
                        <a:solidFill>
                          <a:schemeClr val="tx1"/>
                        </a:solidFill>
                      </a:endParaRPr>
                    </a:p>
                  </p:txBody>
                </p:sp>
              </p:grpSp>
              <p:cxnSp>
                <p:nvCxnSpPr>
                  <p:cNvPr id="1775" name="Straight Connector 1774"/>
                  <p:cNvCxnSpPr/>
                  <p:nvPr/>
                </p:nvCxnSpPr>
                <p:spPr bwMode="auto">
                  <a:xfrm>
                    <a:off x="6633433" y="1584793"/>
                    <a:ext cx="0" cy="46087"/>
                  </a:xfrm>
                  <a:prstGeom prst="line">
                    <a:avLst/>
                  </a:prstGeom>
                  <a:ln w="7620">
                    <a:solidFill>
                      <a:schemeClr val="bg1"/>
                    </a:solidFill>
                    <a:headEnd type="none" w="med" len="med"/>
                    <a:tailEnd type="none" w="med" len="med"/>
                  </a:ln>
                  <a:effectLst>
                    <a:outerShdw dir="2700000" algn="tl" rotWithShape="0">
                      <a:schemeClr val="bg1">
                        <a:alpha val="40000"/>
                      </a:schemeClr>
                    </a:outerShdw>
                  </a:effectLst>
                </p:spPr>
                <p:style>
                  <a:lnRef idx="1">
                    <a:schemeClr val="accent1"/>
                  </a:lnRef>
                  <a:fillRef idx="2">
                    <a:schemeClr val="accent1"/>
                  </a:fillRef>
                  <a:effectRef idx="1">
                    <a:schemeClr val="accent1"/>
                  </a:effectRef>
                  <a:fontRef idx="minor">
                    <a:schemeClr val="dk1"/>
                  </a:fontRef>
                </p:style>
              </p:cxnSp>
              <p:cxnSp>
                <p:nvCxnSpPr>
                  <p:cNvPr id="1776" name="Straight Connector 1775"/>
                  <p:cNvCxnSpPr/>
                  <p:nvPr/>
                </p:nvCxnSpPr>
                <p:spPr bwMode="auto">
                  <a:xfrm flipV="1">
                    <a:off x="6608033" y="1627702"/>
                    <a:ext cx="25400" cy="23837"/>
                  </a:xfrm>
                  <a:prstGeom prst="line">
                    <a:avLst/>
                  </a:prstGeom>
                  <a:ln w="7620">
                    <a:solidFill>
                      <a:schemeClr val="bg1"/>
                    </a:solidFill>
                    <a:headEnd type="none" w="med" len="med"/>
                    <a:tailEnd type="none" w="med" len="med"/>
                  </a:ln>
                  <a:effectLst>
                    <a:outerShdw dir="2700000" algn="tl" rotWithShape="0">
                      <a:schemeClr val="bg1">
                        <a:alpha val="40000"/>
                      </a:schemeClr>
                    </a:outerShdw>
                  </a:effectLst>
                </p:spPr>
                <p:style>
                  <a:lnRef idx="1">
                    <a:schemeClr val="accent1"/>
                  </a:lnRef>
                  <a:fillRef idx="2">
                    <a:schemeClr val="accent1"/>
                  </a:fillRef>
                  <a:effectRef idx="1">
                    <a:schemeClr val="accent1"/>
                  </a:effectRef>
                  <a:fontRef idx="minor">
                    <a:schemeClr val="dk1"/>
                  </a:fontRef>
                </p:style>
              </p:cxnSp>
            </p:grpSp>
            <p:pic>
              <p:nvPicPr>
                <p:cNvPr id="34819" name="Picture 3"/>
                <p:cNvPicPr>
                  <a:picLocks noChangeAspect="1" noChangeArrowheads="1"/>
                </p:cNvPicPr>
                <p:nvPr/>
              </p:nvPicPr>
              <p:blipFill>
                <a:blip r:embed="rId10"/>
                <a:srcRect/>
                <a:stretch>
                  <a:fillRect/>
                </a:stretch>
              </p:blipFill>
              <p:spPr bwMode="auto">
                <a:xfrm>
                  <a:off x="5587536" y="4933302"/>
                  <a:ext cx="395927" cy="51555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75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83436" y="4661912"/>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5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863687" y="4112107"/>
                  <a:ext cx="299326" cy="17730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068682" y="5194336"/>
                  <a:ext cx="299326" cy="177307"/>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39" name="Straight Connector 1517"/>
                <p:cNvCxnSpPr>
                  <a:cxnSpLocks noChangeShapeType="1"/>
                </p:cNvCxnSpPr>
                <p:nvPr/>
              </p:nvCxnSpPr>
              <p:spPr bwMode="auto">
                <a:xfrm>
                  <a:off x="4992060" y="2974765"/>
                  <a:ext cx="344763" cy="181267"/>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4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16489" y="3138792"/>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49" name="Straight Connector 1517"/>
                <p:cNvCxnSpPr>
                  <a:cxnSpLocks noChangeShapeType="1"/>
                </p:cNvCxnSpPr>
                <p:nvPr/>
              </p:nvCxnSpPr>
              <p:spPr bwMode="auto">
                <a:xfrm flipH="1">
                  <a:off x="5182123" y="3157155"/>
                  <a:ext cx="154700" cy="888889"/>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4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119273" y="3414502"/>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92" name="Group 91"/>
              <p:cNvGrpSpPr/>
              <p:nvPr/>
            </p:nvGrpSpPr>
            <p:grpSpPr>
              <a:xfrm>
                <a:off x="1306641" y="3437388"/>
                <a:ext cx="4110037" cy="1373981"/>
                <a:chOff x="1394448" y="4755562"/>
                <a:chExt cx="4315539" cy="1954106"/>
              </a:xfrm>
            </p:grpSpPr>
            <p:cxnSp>
              <p:nvCxnSpPr>
                <p:cNvPr id="93" name="Straight Connector 2201"/>
                <p:cNvCxnSpPr>
                  <a:cxnSpLocks noChangeShapeType="1"/>
                </p:cNvCxnSpPr>
                <p:nvPr/>
              </p:nvCxnSpPr>
              <p:spPr bwMode="auto">
                <a:xfrm flipV="1">
                  <a:off x="2672941" y="4755562"/>
                  <a:ext cx="2065258" cy="1207347"/>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cxnSp>
              <p:nvCxnSpPr>
                <p:cNvPr id="94" name="Straight Connector 1894"/>
                <p:cNvCxnSpPr>
                  <a:cxnSpLocks noChangeShapeType="1"/>
                </p:cNvCxnSpPr>
                <p:nvPr/>
              </p:nvCxnSpPr>
              <p:spPr bwMode="auto">
                <a:xfrm flipV="1">
                  <a:off x="1394448" y="6032335"/>
                  <a:ext cx="1158479" cy="677333"/>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sp>
              <p:nvSpPr>
                <p:cNvPr id="95" name="TextBox 94"/>
                <p:cNvSpPr txBox="1"/>
                <p:nvPr/>
              </p:nvSpPr>
              <p:spPr bwMode="auto">
                <a:xfrm rot="300000">
                  <a:off x="4028777" y="4819788"/>
                  <a:ext cx="570186" cy="270113"/>
                </a:xfrm>
                <a:prstGeom prst="rect">
                  <a:avLst/>
                </a:prstGeom>
                <a:noFill/>
                <a:scene3d>
                  <a:camera prst="isometricRightUp"/>
                  <a:lightRig rig="threePt" dir="t"/>
                </a:scene3d>
              </p:spPr>
              <p:txBody>
                <a:bodyPr wrap="none" lIns="96647" tIns="48323" rIns="96647" bIns="48323">
                  <a:spAutoFit/>
                </a:bodyPr>
                <a:lstStyle/>
                <a:p>
                  <a:pPr>
                    <a:defRPr/>
                  </a:pPr>
                  <a:r>
                    <a:rPr lang="en-US" sz="600" b="1" dirty="0">
                      <a:cs typeface="Arial" pitchFamily="34" charset="0"/>
                    </a:rPr>
                    <a:t>RA-FWD-IF</a:t>
                  </a:r>
                </a:p>
              </p:txBody>
            </p:sp>
            <p:sp>
              <p:nvSpPr>
                <p:cNvPr id="96" name="TextBox 95"/>
                <p:cNvSpPr txBox="1"/>
                <p:nvPr/>
              </p:nvSpPr>
              <p:spPr bwMode="auto">
                <a:xfrm rot="360000">
                  <a:off x="3041988" y="5364346"/>
                  <a:ext cx="1111584" cy="532771"/>
                </a:xfrm>
                <a:prstGeom prst="rect">
                  <a:avLst/>
                </a:prstGeom>
                <a:noFill/>
                <a:scene3d>
                  <a:camera prst="isometricTopUp"/>
                  <a:lightRig rig="threePt" dir="t"/>
                </a:scene3d>
              </p:spPr>
              <p:txBody>
                <a:bodyPr wrap="none" lIns="96661" tIns="48331" rIns="96661" bIns="48331">
                  <a:spAutoFit/>
                </a:bodyPr>
                <a:lstStyle/>
                <a:p>
                  <a:pPr>
                    <a:defRPr/>
                  </a:pPr>
                  <a:r>
                    <a:rPr lang="en-US" b="1" dirty="0">
                      <a:ln w="0">
                        <a:solidFill>
                          <a:schemeClr val="tx1"/>
                        </a:solidFill>
                      </a:ln>
                      <a:solidFill>
                        <a:schemeClr val="bg1"/>
                      </a:solidFill>
                      <a:effectLst>
                        <a:outerShdw blurRad="25400" dist="38100" dir="5400000" algn="tl">
                          <a:schemeClr val="tx1">
                            <a:alpha val="70000"/>
                          </a:schemeClr>
                        </a:outerShdw>
                      </a:effectLst>
                      <a:latin typeface="Arial" pitchFamily="34" charset="0"/>
                      <a:cs typeface="Arial" pitchFamily="34" charset="0"/>
                    </a:rPr>
                    <a:t>RA </a:t>
                  </a:r>
                  <a:r>
                    <a:rPr lang="en-US" b="1" dirty="0">
                      <a:ln w="0">
                        <a:solidFill>
                          <a:schemeClr val="tx1"/>
                        </a:solidFill>
                      </a:ln>
                      <a:solidFill>
                        <a:schemeClr val="bg1"/>
                      </a:solidFill>
                      <a:effectLst>
                        <a:outerShdw dist="38100" dir="7200000" algn="tl">
                          <a:schemeClr val="tx1">
                            <a:alpha val="70000"/>
                          </a:schemeClr>
                        </a:outerShdw>
                      </a:effectLst>
                      <a:latin typeface="Arial" pitchFamily="34" charset="0"/>
                      <a:cs typeface="Arial" pitchFamily="34" charset="0"/>
                    </a:rPr>
                    <a:t>VPN</a:t>
                  </a:r>
                </a:p>
              </p:txBody>
            </p:sp>
            <p:cxnSp>
              <p:nvCxnSpPr>
                <p:cNvPr id="97" name="Straight Connector 2542"/>
                <p:cNvCxnSpPr>
                  <a:cxnSpLocks noChangeShapeType="1"/>
                </p:cNvCxnSpPr>
                <p:nvPr/>
              </p:nvCxnSpPr>
              <p:spPr bwMode="auto">
                <a:xfrm>
                  <a:off x="2594598" y="6017096"/>
                  <a:ext cx="178355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98" name="Straight Connector 2544"/>
                <p:cNvCxnSpPr>
                  <a:cxnSpLocks noChangeShapeType="1"/>
                </p:cNvCxnSpPr>
                <p:nvPr/>
              </p:nvCxnSpPr>
              <p:spPr bwMode="auto">
                <a:xfrm flipV="1">
                  <a:off x="4641520" y="5459989"/>
                  <a:ext cx="1068467" cy="62653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99" name="TextBox 98"/>
                <p:cNvSpPr txBox="1"/>
                <p:nvPr/>
              </p:nvSpPr>
              <p:spPr bwMode="auto">
                <a:xfrm rot="360000">
                  <a:off x="3698069" y="5809195"/>
                  <a:ext cx="1920240" cy="569082"/>
                </a:xfrm>
                <a:prstGeom prst="rect">
                  <a:avLst/>
                </a:prstGeom>
                <a:solidFill>
                  <a:schemeClr val="bg1"/>
                </a:solidFill>
                <a:ln>
                  <a:solidFill>
                    <a:schemeClr val="tx1"/>
                  </a:solidFill>
                </a:ln>
                <a:effectLst>
                  <a:outerShdw blurRad="50800" dist="38100" dir="7200000" algn="tl" rotWithShape="0">
                    <a:prstClr val="black">
                      <a:alpha val="40000"/>
                    </a:prstClr>
                  </a:outerShdw>
                </a:effectLst>
                <a:scene3d>
                  <a:camera prst="isometricTopUp"/>
                  <a:lightRig rig="threePt" dir="t"/>
                </a:scene3d>
                <a:sp3d/>
              </p:spPr>
              <p:txBody>
                <a:bodyPr lIns="96661" tIns="48331" rIns="96661" bIns="48331">
                  <a:sp3d/>
                </a:bodyPr>
                <a:lstStyle/>
                <a:p>
                  <a:pPr algn="ctr">
                    <a:defRPr/>
                  </a:pPr>
                  <a:r>
                    <a:rPr lang="en-US" sz="900" b="1" dirty="0">
                      <a:cs typeface="Arial" pitchFamily="34" charset="0"/>
                    </a:rPr>
                    <a:t>REMOTE ACCESS VPN AND VDI TIER FOR ADMINISTRATION</a:t>
                  </a:r>
                </a:p>
              </p:txBody>
            </p:sp>
            <p:sp>
              <p:nvSpPr>
                <p:cNvPr id="100" name="TextBox 99"/>
                <p:cNvSpPr txBox="1"/>
                <p:nvPr/>
              </p:nvSpPr>
              <p:spPr bwMode="auto">
                <a:xfrm rot="300000">
                  <a:off x="1861173" y="6092940"/>
                  <a:ext cx="559117" cy="262616"/>
                </a:xfrm>
                <a:prstGeom prst="rect">
                  <a:avLst/>
                </a:prstGeom>
                <a:noFill/>
                <a:scene3d>
                  <a:camera prst="isometricRightUp"/>
                  <a:lightRig rig="threePt" dir="t"/>
                </a:scene3d>
              </p:spPr>
              <p:txBody>
                <a:bodyPr wrap="none" lIns="91427" tIns="45713" rIns="91427" bIns="45713">
                  <a:spAutoFit/>
                </a:bodyPr>
                <a:lstStyle/>
                <a:p>
                  <a:pPr>
                    <a:defRPr/>
                  </a:pPr>
                  <a:r>
                    <a:rPr lang="en-US" sz="600" b="1" dirty="0">
                      <a:cs typeface="Arial" pitchFamily="34" charset="0"/>
                    </a:rPr>
                    <a:t>RA-FWD-IF</a:t>
                  </a:r>
                </a:p>
              </p:txBody>
            </p:sp>
            <p:sp>
              <p:nvSpPr>
                <p:cNvPr id="101" name="TextBox 100"/>
                <p:cNvSpPr txBox="1"/>
                <p:nvPr/>
              </p:nvSpPr>
              <p:spPr bwMode="auto">
                <a:xfrm rot="300000">
                  <a:off x="2534389" y="5696629"/>
                  <a:ext cx="567531" cy="262616"/>
                </a:xfrm>
                <a:prstGeom prst="rect">
                  <a:avLst/>
                </a:prstGeom>
                <a:noFill/>
                <a:scene3d>
                  <a:camera prst="isometricRightUp"/>
                  <a:lightRig rig="threePt" dir="t"/>
                </a:scene3d>
              </p:spPr>
              <p:txBody>
                <a:bodyPr wrap="none" lIns="91427" tIns="45713" rIns="91427" bIns="45713">
                  <a:spAutoFit/>
                </a:bodyPr>
                <a:lstStyle/>
                <a:p>
                  <a:pPr>
                    <a:defRPr/>
                  </a:pPr>
                  <a:r>
                    <a:rPr lang="en-US" sz="600" b="1" dirty="0">
                      <a:cs typeface="Arial" pitchFamily="34" charset="0"/>
                    </a:rPr>
                    <a:t>RA-RWD-IF</a:t>
                  </a:r>
                </a:p>
              </p:txBody>
            </p:sp>
            <p:pic>
              <p:nvPicPr>
                <p:cNvPr id="102" name="Picture 3"/>
                <p:cNvPicPr>
                  <a:picLocks noChangeAspect="1" noChangeArrowheads="1"/>
                </p:cNvPicPr>
                <p:nvPr/>
              </p:nvPicPr>
              <p:blipFill>
                <a:blip r:embed="rId11"/>
                <a:srcRect/>
                <a:stretch>
                  <a:fillRect/>
                </a:stretch>
              </p:blipFill>
              <p:spPr bwMode="auto">
                <a:xfrm>
                  <a:off x="2372904" y="5881629"/>
                  <a:ext cx="365045" cy="267547"/>
                </a:xfrm>
                <a:prstGeom prst="rect">
                  <a:avLst/>
                </a:prstGeom>
                <a:noFill/>
                <a:ln w="9525">
                  <a:noFill/>
                  <a:miter lim="800000"/>
                  <a:headEnd/>
                  <a:tailEnd/>
                </a:ln>
                <a:effectLst>
                  <a:outerShdw blurRad="50800" dist="38100" dir="2700000" algn="tl" rotWithShape="0">
                    <a:prstClr val="black">
                      <a:alpha val="40000"/>
                    </a:prstClr>
                  </a:outerShdw>
                </a:effectLst>
              </p:spPr>
            </p:pic>
          </p:grpSp>
        </p:grpSp>
        <p:pic>
          <p:nvPicPr>
            <p:cNvPr id="10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67349" y="4158586"/>
              <a:ext cx="304400" cy="149431"/>
            </a:xfrm>
            <a:prstGeom prst="rect">
              <a:avLst/>
            </a:prstGeom>
            <a:noFill/>
            <a:ln w="9525">
              <a:noFill/>
              <a:miter lim="800000"/>
              <a:headEnd/>
              <a:tailEnd/>
            </a:ln>
            <a:effectLst>
              <a:outerShdw blurRad="50800" dist="38100" dir="2700000" algn="tl" rotWithShape="0">
                <a:prstClr val="black">
                  <a:alpha val="40000"/>
                </a:prstClr>
              </a:outerShdw>
            </a:effectLst>
          </p:spPr>
        </p:pic>
      </p:grpSp>
    </p:spTree>
    <p:custDataLst>
      <p:tags r:id="rId1"/>
    </p:custDataLst>
    <p:extLst>
      <p:ext uri="{BB962C8B-B14F-4D97-AF65-F5344CB8AC3E}">
        <p14:creationId xmlns:p14="http://schemas.microsoft.com/office/powerpoint/2010/main" val="203673910"/>
      </p:ext>
    </p:extLst>
  </p:cSld>
  <p:clrMapOvr>
    <a:masterClrMapping/>
  </p:clrMapOvr>
  <mc:AlternateContent xmlns:mc="http://schemas.openxmlformats.org/markup-compatibility/2006" xmlns:p14="http://schemas.microsoft.com/office/powerpoint/2010/main">
    <mc:Choice Requires="p14">
      <p:transition spd="med" p14:dur="700" advTm="28211">
        <p:fade/>
      </p:transition>
    </mc:Choice>
    <mc:Fallback xmlns="">
      <p:transition spd="med" advTm="28211">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5"/>
          <p:cNvSpPr>
            <a:spLocks noGrp="1" noChangeArrowheads="1"/>
          </p:cNvSpPr>
          <p:nvPr>
            <p:ph type="title"/>
          </p:nvPr>
        </p:nvSpPr>
        <p:spPr>
          <a:xfrm>
            <a:off x="241429" y="429151"/>
            <a:ext cx="2841405" cy="501676"/>
          </a:xfrm>
        </p:spPr>
        <p:txBody>
          <a:bodyPr/>
          <a:lstStyle/>
          <a:p>
            <a:r>
              <a:rPr lang="en-US" dirty="0" smtClean="0"/>
              <a:t>Legal Disclaimer</a:t>
            </a:r>
          </a:p>
        </p:txBody>
      </p:sp>
      <p:sp>
        <p:nvSpPr>
          <p:cNvPr id="7" name="Content Placeholder 6"/>
          <p:cNvSpPr>
            <a:spLocks noGrp="1"/>
          </p:cNvSpPr>
          <p:nvPr>
            <p:ph idx="1"/>
          </p:nvPr>
        </p:nvSpPr>
        <p:spPr>
          <a:xfrm>
            <a:off x="241152" y="1140294"/>
            <a:ext cx="8434797" cy="3594574"/>
          </a:xfrm>
        </p:spPr>
        <p:txBody>
          <a:bodyPr/>
          <a:lstStyle/>
          <a:p>
            <a:pPr marL="0" indent="0">
              <a:buNone/>
            </a:pPr>
            <a:r>
              <a:rPr lang="en-US" sz="1500" dirty="0"/>
              <a:t>All or some of the products detailed in this presentation may still be under development and certain specifications, including but not limited to, release dates, prices, and product features, may change. The products may not function as intended and a production version of the products may never be released. Even if a production version is released, it may be materially different from the pre-release version discussed in this presentation. </a:t>
            </a:r>
          </a:p>
          <a:p>
            <a:pPr marL="0" indent="0">
              <a:buNone/>
            </a:pPr>
            <a:r>
              <a:rPr lang="en-US" sz="1500" dirty="0"/>
              <a:t>Nothing in this presentation shall be deemed to create a warranty of any kind, either express or implied, statutory or otherwise, including but not limited to, any implied warranties of merchantability, fitness for a particular purpose, or non-infringement of third-party rights with respect to any products and services referenced herein. </a:t>
            </a:r>
          </a:p>
          <a:p>
            <a:pPr marL="0" indent="0">
              <a:buNone/>
            </a:pPr>
            <a:r>
              <a:rPr lang="en-US" sz="1500" dirty="0"/>
              <a:t>ADX, </a:t>
            </a:r>
            <a:r>
              <a:rPr lang="en-US" sz="1500" dirty="0" err="1"/>
              <a:t>AnyIO</a:t>
            </a:r>
            <a:r>
              <a:rPr lang="en-US" sz="1500" dirty="0"/>
              <a:t>, Brocade, Brocade Assurance, the B-wing symbol, DCX, Fabric OS, ICX, MLX, </a:t>
            </a:r>
            <a:r>
              <a:rPr lang="en-US" sz="1500" dirty="0" err="1"/>
              <a:t>MyBrocade</a:t>
            </a:r>
            <a:r>
              <a:rPr lang="en-US" sz="1500" dirty="0"/>
              <a:t>, </a:t>
            </a:r>
            <a:r>
              <a:rPr lang="en-US" sz="1500" dirty="0" err="1"/>
              <a:t>OpenScript</a:t>
            </a:r>
            <a:r>
              <a:rPr lang="en-US" sz="1500" dirty="0"/>
              <a:t>, VCS, VDX, and </a:t>
            </a:r>
            <a:r>
              <a:rPr lang="en-US" sz="1500" dirty="0" err="1"/>
              <a:t>Vyatta</a:t>
            </a:r>
            <a:r>
              <a:rPr lang="en-US" sz="1500" dirty="0"/>
              <a:t> are registered trademarks, and </a:t>
            </a:r>
            <a:r>
              <a:rPr lang="en-US" sz="1500" dirty="0" err="1"/>
              <a:t>HyperEdge</a:t>
            </a:r>
            <a:r>
              <a:rPr lang="en-US" sz="1500" dirty="0"/>
              <a:t>, The Effortless Network, and The On-Demand Data Center are trademarks of Brocade Communications Systems, Inc., in the United States and/or in other countries. Other brands, products, or service names mentioned may be trademarks of their respective owners.</a:t>
            </a:r>
          </a:p>
        </p:txBody>
      </p:sp>
      <p:sp>
        <p:nvSpPr>
          <p:cNvPr id="2" name="Footer Placeholder 1"/>
          <p:cNvSpPr>
            <a:spLocks noGrp="1"/>
          </p:cNvSpPr>
          <p:nvPr>
            <p:ph type="ftr" sz="quarter" idx="12"/>
          </p:nvPr>
        </p:nvSpPr>
        <p:spPr/>
        <p:txBody>
          <a:bodyPr/>
          <a:lstStyle/>
          <a:p>
            <a:r>
              <a:rPr lang="en-US" smtClean="0"/>
              <a:t>© 2013 Brocade Communications Systems, Inc. CONFIDENTIAL—For Internal Use Only</a:t>
            </a:r>
            <a:endParaRPr lang="en-US" dirty="0" smtClean="0"/>
          </a:p>
        </p:txBody>
      </p:sp>
      <p:sp>
        <p:nvSpPr>
          <p:cNvPr id="3" name="Slide Number Placeholder 2"/>
          <p:cNvSpPr>
            <a:spLocks noGrp="1"/>
          </p:cNvSpPr>
          <p:nvPr>
            <p:ph type="sldNum" sz="quarter" idx="13"/>
          </p:nvPr>
        </p:nvSpPr>
        <p:spPr/>
        <p:txBody>
          <a:bodyPr/>
          <a:lstStyle/>
          <a:p>
            <a:fld id="{EF066667-E396-41AE-9584-590955323F19}" type="slidenum">
              <a:rPr lang="en-US" smtClean="0"/>
              <a:pPr/>
              <a:t>2</a:t>
            </a:fld>
            <a:endParaRPr lang="en-US" dirty="0"/>
          </a:p>
        </p:txBody>
      </p:sp>
    </p:spTree>
    <p:extLst>
      <p:ext uri="{BB962C8B-B14F-4D97-AF65-F5344CB8AC3E}">
        <p14:creationId xmlns:p14="http://schemas.microsoft.com/office/powerpoint/2010/main" val="2446730140"/>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9" name="TextBox 2858"/>
          <p:cNvSpPr txBox="1"/>
          <p:nvPr/>
        </p:nvSpPr>
        <p:spPr bwMode="auto">
          <a:xfrm rot="300000">
            <a:off x="1934280" y="2793586"/>
            <a:ext cx="729111" cy="251706"/>
          </a:xfrm>
          <a:prstGeom prst="rect">
            <a:avLst/>
          </a:prstGeom>
          <a:noFill/>
          <a:ln>
            <a:noFill/>
          </a:ln>
          <a:effectLst/>
          <a:scene3d>
            <a:camera prst="isometricTopUp"/>
            <a:lightRig rig="threePt" dir="t"/>
          </a:scene3d>
        </p:spPr>
        <p:txBody>
          <a:bodyPr wrap="none" lIns="81630" tIns="40816" rIns="81630" bIns="40816">
            <a:spAutoFit/>
          </a:bodyPr>
          <a:lstStyle/>
          <a:p>
            <a:pPr>
              <a:defRPr/>
            </a:pPr>
            <a:r>
              <a:rPr lang="en-US" sz="1100" b="1" dirty="0">
                <a:solidFill>
                  <a:srgbClr val="FF0000"/>
                </a:solidFill>
                <a:effectLst>
                  <a:outerShdw dist="38100" dir="5400000" algn="tl">
                    <a:srgbClr val="000000">
                      <a:alpha val="70000"/>
                    </a:srgbClr>
                  </a:outerShdw>
                </a:effectLst>
                <a:cs typeface="Arial" pitchFamily="34" charset="0"/>
              </a:rPr>
              <a:t>WEB </a:t>
            </a:r>
            <a:r>
              <a:rPr lang="en-US" sz="1100" b="1" dirty="0">
                <a:solidFill>
                  <a:srgbClr val="FF0000"/>
                </a:solidFill>
                <a:effectLst>
                  <a:outerShdw dist="38100" dir="7200000" algn="tl">
                    <a:srgbClr val="000000">
                      <a:alpha val="70000"/>
                    </a:srgbClr>
                  </a:outerShdw>
                </a:effectLst>
                <a:cs typeface="Arial" pitchFamily="34" charset="0"/>
              </a:rPr>
              <a:t>TIER</a:t>
            </a:r>
          </a:p>
        </p:txBody>
      </p:sp>
      <p:grpSp>
        <p:nvGrpSpPr>
          <p:cNvPr id="234" name="Group 2338"/>
          <p:cNvGrpSpPr>
            <a:grpSpLocks/>
          </p:cNvGrpSpPr>
          <p:nvPr/>
        </p:nvGrpSpPr>
        <p:grpSpPr bwMode="auto">
          <a:xfrm>
            <a:off x="904130" y="2589885"/>
            <a:ext cx="1867277" cy="820808"/>
            <a:chOff x="1563432" y="1640795"/>
            <a:chExt cx="2288080" cy="1339869"/>
          </a:xfrm>
        </p:grpSpPr>
        <p:cxnSp>
          <p:nvCxnSpPr>
            <p:cNvPr id="243" name="Straight Connector 1491"/>
            <p:cNvCxnSpPr>
              <a:cxnSpLocks noChangeShapeType="1"/>
            </p:cNvCxnSpPr>
            <p:nvPr/>
          </p:nvCxnSpPr>
          <p:spPr bwMode="auto">
            <a:xfrm>
              <a:off x="1586162" y="1668647"/>
              <a:ext cx="2265350" cy="1312017"/>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244" name="Straight Connector 1492"/>
            <p:cNvCxnSpPr>
              <a:cxnSpLocks noChangeShapeType="1"/>
            </p:cNvCxnSpPr>
            <p:nvPr/>
          </p:nvCxnSpPr>
          <p:spPr bwMode="auto">
            <a:xfrm flipV="1">
              <a:off x="2049223" y="1924765"/>
              <a:ext cx="1228771" cy="709355"/>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cxnSp>
          <p:nvCxnSpPr>
            <p:cNvPr id="245" name="Straight Connector 1493"/>
            <p:cNvCxnSpPr>
              <a:cxnSpLocks noChangeShapeType="1"/>
            </p:cNvCxnSpPr>
            <p:nvPr/>
          </p:nvCxnSpPr>
          <p:spPr bwMode="auto">
            <a:xfrm>
              <a:off x="1563432" y="2355250"/>
              <a:ext cx="485319" cy="280160"/>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cxnSp>
          <p:nvCxnSpPr>
            <p:cNvPr id="246" name="Straight Connector 1494"/>
            <p:cNvCxnSpPr>
              <a:cxnSpLocks noChangeShapeType="1"/>
            </p:cNvCxnSpPr>
            <p:nvPr/>
          </p:nvCxnSpPr>
          <p:spPr bwMode="auto">
            <a:xfrm>
              <a:off x="2790768" y="1640795"/>
              <a:ext cx="485319" cy="280160"/>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grpSp>
      <p:pic>
        <p:nvPicPr>
          <p:cNvPr id="239" name="Picture 6"/>
          <p:cNvPicPr>
            <a:picLocks noChangeAspect="1" noChangeArrowheads="1"/>
          </p:cNvPicPr>
          <p:nvPr/>
        </p:nvPicPr>
        <p:blipFill>
          <a:blip r:embed="rId5" cstate="print"/>
          <a:srcRect/>
          <a:stretch>
            <a:fillRect/>
          </a:stretch>
        </p:blipFill>
        <p:spPr bwMode="auto">
          <a:xfrm>
            <a:off x="621002" y="2755822"/>
            <a:ext cx="377073" cy="354797"/>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pic>
        <p:nvPicPr>
          <p:cNvPr id="240" name="Picture 6"/>
          <p:cNvPicPr>
            <a:picLocks noChangeAspect="1" noChangeArrowheads="1"/>
          </p:cNvPicPr>
          <p:nvPr/>
        </p:nvPicPr>
        <p:blipFill>
          <a:blip r:embed="rId5" cstate="print"/>
          <a:srcRect/>
          <a:stretch>
            <a:fillRect/>
          </a:stretch>
        </p:blipFill>
        <p:spPr bwMode="auto">
          <a:xfrm>
            <a:off x="751487" y="2376335"/>
            <a:ext cx="377073" cy="354797"/>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pic>
        <p:nvPicPr>
          <p:cNvPr id="247" name="Picture 6"/>
          <p:cNvPicPr>
            <a:picLocks noChangeAspect="1" noChangeArrowheads="1"/>
          </p:cNvPicPr>
          <p:nvPr/>
        </p:nvPicPr>
        <p:blipFill>
          <a:blip r:embed="rId5" cstate="print"/>
          <a:srcRect/>
          <a:stretch>
            <a:fillRect/>
          </a:stretch>
        </p:blipFill>
        <p:spPr bwMode="auto">
          <a:xfrm>
            <a:off x="1633657" y="2345304"/>
            <a:ext cx="377073" cy="354797"/>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cxnSp>
        <p:nvCxnSpPr>
          <p:cNvPr id="9283" name="Straight Connector 1513"/>
          <p:cNvCxnSpPr>
            <a:cxnSpLocks noChangeShapeType="1"/>
          </p:cNvCxnSpPr>
          <p:nvPr/>
        </p:nvCxnSpPr>
        <p:spPr bwMode="auto">
          <a:xfrm flipV="1">
            <a:off x="5356449" y="2631002"/>
            <a:ext cx="1002937" cy="434412"/>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cxnSp>
        <p:nvCxnSpPr>
          <p:cNvPr id="9286" name="Straight Connector 1517"/>
          <p:cNvCxnSpPr>
            <a:cxnSpLocks noChangeShapeType="1"/>
          </p:cNvCxnSpPr>
          <p:nvPr/>
        </p:nvCxnSpPr>
        <p:spPr bwMode="auto">
          <a:xfrm>
            <a:off x="5357744" y="3066386"/>
            <a:ext cx="419835" cy="181734"/>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34818" name="Picture 2"/>
          <p:cNvPicPr>
            <a:picLocks noChangeAspect="1" noChangeArrowheads="1"/>
          </p:cNvPicPr>
          <p:nvPr/>
        </p:nvPicPr>
        <p:blipFill>
          <a:blip r:embed="rId6" cstate="print"/>
          <a:srcRect/>
          <a:stretch>
            <a:fillRect/>
          </a:stretch>
        </p:blipFill>
        <p:spPr bwMode="auto">
          <a:xfrm>
            <a:off x="5603685" y="3029284"/>
            <a:ext cx="377073" cy="351881"/>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cxnSp>
        <p:nvCxnSpPr>
          <p:cNvPr id="9320" name="Straight Connector 1512"/>
          <p:cNvCxnSpPr>
            <a:cxnSpLocks noChangeShapeType="1"/>
          </p:cNvCxnSpPr>
          <p:nvPr/>
        </p:nvCxnSpPr>
        <p:spPr bwMode="auto">
          <a:xfrm>
            <a:off x="5063602" y="2493002"/>
            <a:ext cx="1539393" cy="669596"/>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pic>
        <p:nvPicPr>
          <p:cNvPr id="1905" name="Picture 2"/>
          <p:cNvPicPr>
            <a:picLocks noChangeAspect="1" noChangeArrowheads="1"/>
          </p:cNvPicPr>
          <p:nvPr/>
        </p:nvPicPr>
        <p:blipFill>
          <a:blip r:embed="rId6" cstate="print"/>
          <a:srcRect/>
          <a:stretch>
            <a:fillRect/>
          </a:stretch>
        </p:blipFill>
        <p:spPr bwMode="auto">
          <a:xfrm>
            <a:off x="6487151" y="2976404"/>
            <a:ext cx="377073" cy="351881"/>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pic>
        <p:nvPicPr>
          <p:cNvPr id="1515" name="Picture 3"/>
          <p:cNvPicPr>
            <a:picLocks noChangeAspect="1" noChangeArrowheads="1"/>
          </p:cNvPicPr>
          <p:nvPr/>
        </p:nvPicPr>
        <p:blipFill>
          <a:blip r:embed="rId7"/>
          <a:srcRect/>
          <a:stretch>
            <a:fillRect/>
          </a:stretch>
        </p:blipFill>
        <p:spPr bwMode="auto">
          <a:xfrm>
            <a:off x="5724888" y="2767609"/>
            <a:ext cx="285073" cy="153551"/>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38" name="Straight Connector 1517"/>
          <p:cNvCxnSpPr>
            <a:cxnSpLocks noChangeShapeType="1"/>
          </p:cNvCxnSpPr>
          <p:nvPr/>
        </p:nvCxnSpPr>
        <p:spPr bwMode="auto">
          <a:xfrm>
            <a:off x="6371126" y="2630831"/>
            <a:ext cx="419835" cy="181734"/>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906" name="Picture 2"/>
          <p:cNvPicPr>
            <a:picLocks noChangeAspect="1" noChangeArrowheads="1"/>
          </p:cNvPicPr>
          <p:nvPr/>
        </p:nvPicPr>
        <p:blipFill>
          <a:blip r:embed="rId6" cstate="print"/>
          <a:srcRect/>
          <a:stretch>
            <a:fillRect/>
          </a:stretch>
        </p:blipFill>
        <p:spPr bwMode="auto">
          <a:xfrm>
            <a:off x="6607141" y="2596917"/>
            <a:ext cx="377073" cy="351881"/>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sp>
        <p:nvSpPr>
          <p:cNvPr id="148" name="TextBox 147"/>
          <p:cNvSpPr txBox="1"/>
          <p:nvPr/>
        </p:nvSpPr>
        <p:spPr bwMode="auto">
          <a:xfrm rot="300000">
            <a:off x="5760368" y="2521839"/>
            <a:ext cx="620107" cy="251706"/>
          </a:xfrm>
          <a:prstGeom prst="rect">
            <a:avLst/>
          </a:prstGeom>
          <a:noFill/>
          <a:ln>
            <a:noFill/>
          </a:ln>
          <a:effectLst/>
          <a:scene3d>
            <a:camera prst="isometricTopUp"/>
            <a:lightRig rig="threePt" dir="t"/>
          </a:scene3d>
        </p:spPr>
        <p:txBody>
          <a:bodyPr wrap="none" lIns="81630" tIns="40816" rIns="81630" bIns="40816">
            <a:spAutoFit/>
          </a:bodyPr>
          <a:lstStyle/>
          <a:p>
            <a:pPr>
              <a:defRPr/>
            </a:pPr>
            <a:r>
              <a:rPr lang="en-US" sz="1100" b="1" dirty="0">
                <a:solidFill>
                  <a:srgbClr val="00B050"/>
                </a:solidFill>
                <a:effectLst>
                  <a:outerShdw dist="38100" dir="5400000" algn="tl">
                    <a:srgbClr val="000000">
                      <a:alpha val="70000"/>
                    </a:srgbClr>
                  </a:outerShdw>
                </a:effectLst>
                <a:cs typeface="Arial" pitchFamily="34" charset="0"/>
              </a:rPr>
              <a:t>DB </a:t>
            </a:r>
            <a:r>
              <a:rPr lang="en-US" sz="1100" b="1" dirty="0">
                <a:solidFill>
                  <a:srgbClr val="00B050"/>
                </a:solidFill>
                <a:effectLst>
                  <a:outerShdw dist="38100" dir="7200000" algn="tl">
                    <a:srgbClr val="000000">
                      <a:alpha val="70000"/>
                    </a:srgbClr>
                  </a:outerShdw>
                </a:effectLst>
                <a:cs typeface="Arial" pitchFamily="34" charset="0"/>
              </a:rPr>
              <a:t>TIER</a:t>
            </a:r>
          </a:p>
        </p:txBody>
      </p:sp>
      <p:sp>
        <p:nvSpPr>
          <p:cNvPr id="2283" name="TextBox 2282"/>
          <p:cNvSpPr txBox="1"/>
          <p:nvPr/>
        </p:nvSpPr>
        <p:spPr bwMode="auto">
          <a:xfrm rot="300000">
            <a:off x="4190761" y="2801510"/>
            <a:ext cx="1386022" cy="297873"/>
          </a:xfrm>
          <a:prstGeom prst="rect">
            <a:avLst/>
          </a:prstGeom>
          <a:noFill/>
          <a:scene3d>
            <a:camera prst="isometricTopUp"/>
            <a:lightRig rig="flood" dir="t">
              <a:rot lat="0" lon="0" rev="6000000"/>
            </a:lightRig>
          </a:scene3d>
        </p:spPr>
        <p:txBody>
          <a:bodyPr wrap="none" lIns="81630" tIns="40816" rIns="81630" bIns="40816">
            <a:spAutoFit/>
            <a:sp3d prstMaterial="metal">
              <a:bevelB w="0" h="0" prst="slope"/>
              <a:contourClr>
                <a:schemeClr val="tx1"/>
              </a:contourClr>
            </a:sp3d>
          </a:bodyPr>
          <a:lstStyle/>
          <a:p>
            <a:pPr>
              <a:defRPr/>
            </a:pPr>
            <a:r>
              <a:rPr lang="en-US" sz="1400" b="1" dirty="0">
                <a:solidFill>
                  <a:srgbClr val="00B050"/>
                </a:solidFill>
                <a:effectLst>
                  <a:outerShdw dist="38100" dir="5400000" algn="tl" rotWithShape="0">
                    <a:prstClr val="black">
                      <a:alpha val="70000"/>
                    </a:prstClr>
                  </a:outerShdw>
                </a:effectLst>
                <a:cs typeface="Arial" pitchFamily="34" charset="0"/>
              </a:rPr>
              <a:t>CORE </a:t>
            </a:r>
            <a:r>
              <a:rPr lang="en-US" sz="1400" b="1" dirty="0">
                <a:solidFill>
                  <a:srgbClr val="00B050"/>
                </a:solidFill>
                <a:effectLst>
                  <a:outerShdw dist="38100" dir="7200000" algn="tl" rotWithShape="0">
                    <a:prstClr val="black">
                      <a:alpha val="70000"/>
                    </a:prstClr>
                  </a:outerShdw>
                </a:effectLst>
                <a:cs typeface="Arial" pitchFamily="34" charset="0"/>
              </a:rPr>
              <a:t>NETWORK</a:t>
            </a:r>
          </a:p>
        </p:txBody>
      </p:sp>
      <p:cxnSp>
        <p:nvCxnSpPr>
          <p:cNvPr id="9239" name="Straight Connector 2234"/>
          <p:cNvCxnSpPr>
            <a:cxnSpLocks noChangeShapeType="1"/>
          </p:cNvCxnSpPr>
          <p:nvPr/>
        </p:nvCxnSpPr>
        <p:spPr bwMode="auto">
          <a:xfrm flipV="1">
            <a:off x="1484643" y="3714602"/>
            <a:ext cx="603836" cy="261425"/>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246" name="Straight Connector 824"/>
          <p:cNvCxnSpPr>
            <a:cxnSpLocks noChangeShapeType="1"/>
          </p:cNvCxnSpPr>
          <p:nvPr/>
        </p:nvCxnSpPr>
        <p:spPr bwMode="auto">
          <a:xfrm flipV="1">
            <a:off x="2161042" y="2962400"/>
            <a:ext cx="1668971" cy="723048"/>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pic>
        <p:nvPicPr>
          <p:cNvPr id="2856" name="Picture 29"/>
          <p:cNvPicPr>
            <a:picLocks noChangeAspect="1" noChangeArrowheads="1"/>
          </p:cNvPicPr>
          <p:nvPr/>
        </p:nvPicPr>
        <p:blipFill>
          <a:blip r:embed="rId8"/>
          <a:srcRect/>
          <a:stretch>
            <a:fillRect/>
          </a:stretch>
        </p:blipFill>
        <p:spPr bwMode="auto">
          <a:xfrm>
            <a:off x="796884" y="3880309"/>
            <a:ext cx="997152" cy="43719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857" name="TextBox 2856"/>
          <p:cNvSpPr txBox="1"/>
          <p:nvPr/>
        </p:nvSpPr>
        <p:spPr bwMode="auto">
          <a:xfrm>
            <a:off x="980241" y="3990669"/>
            <a:ext cx="630439" cy="216476"/>
          </a:xfrm>
          <a:prstGeom prst="rect">
            <a:avLst/>
          </a:prstGeom>
          <a:noFill/>
        </p:spPr>
        <p:txBody>
          <a:bodyPr wrap="none" lIns="77221" tIns="38611" rIns="77221" bIns="38611">
            <a:spAutoFit/>
          </a:bodyPr>
          <a:lstStyle/>
          <a:p>
            <a:pPr>
              <a:defRPr/>
            </a:pPr>
            <a:r>
              <a:rPr lang="en-US" sz="900" b="1" dirty="0">
                <a:solidFill>
                  <a:schemeClr val="bg1"/>
                </a:solidFill>
                <a:effectLst>
                  <a:outerShdw blurRad="38100" dist="38100" dir="2700000" algn="tl">
                    <a:srgbClr val="000000">
                      <a:alpha val="43137"/>
                    </a:srgbClr>
                  </a:outerShdw>
                </a:effectLst>
                <a:cs typeface="Arial" pitchFamily="34" charset="0"/>
              </a:rPr>
              <a:t>INTERNET</a:t>
            </a:r>
          </a:p>
        </p:txBody>
      </p:sp>
      <p:sp>
        <p:nvSpPr>
          <p:cNvPr id="2137" name="Right Arrow 2136"/>
          <p:cNvSpPr/>
          <p:nvPr/>
        </p:nvSpPr>
        <p:spPr bwMode="auto">
          <a:xfrm rot="300000">
            <a:off x="5838480" y="1110074"/>
            <a:ext cx="1243954" cy="486633"/>
          </a:xfrm>
          <a:prstGeom prst="rightArrow">
            <a:avLst/>
          </a:prstGeom>
          <a:solidFill>
            <a:srgbClr val="7030A0">
              <a:alpha val="3500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p:spPr>
        <p:txBody>
          <a:bodyPr lIns="489782" tIns="40803" rIns="81630" bIns="40803" anchor="ctr">
            <a:normAutofit fontScale="70000" lnSpcReduction="20000"/>
          </a:bodyPr>
          <a:lstStyle/>
          <a:p>
            <a:pPr defTabSz="862826">
              <a:defRPr/>
            </a:pPr>
            <a:r>
              <a:rPr lang="en-US" sz="900" b="1" dirty="0">
                <a:cs typeface="Arial" pitchFamily="34" charset="0"/>
              </a:rPr>
              <a:t>BACKUP NETWORKS</a:t>
            </a:r>
          </a:p>
        </p:txBody>
      </p:sp>
      <p:sp>
        <p:nvSpPr>
          <p:cNvPr id="2138" name="Right Arrow 2137"/>
          <p:cNvSpPr/>
          <p:nvPr/>
        </p:nvSpPr>
        <p:spPr bwMode="auto">
          <a:xfrm rot="300000">
            <a:off x="6939897" y="1582011"/>
            <a:ext cx="1243954" cy="486633"/>
          </a:xfrm>
          <a:prstGeom prst="right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p:spPr>
        <p:txBody>
          <a:bodyPr lIns="489782" tIns="40803" rIns="81630" bIns="40803" anchor="ctr">
            <a:normAutofit fontScale="70000" lnSpcReduction="20000"/>
          </a:bodyPr>
          <a:lstStyle/>
          <a:p>
            <a:pPr defTabSz="862826">
              <a:defRPr/>
            </a:pPr>
            <a:r>
              <a:rPr lang="en-US" sz="900" b="1" dirty="0">
                <a:cs typeface="Arial" pitchFamily="34" charset="0"/>
              </a:rPr>
              <a:t>MGMT</a:t>
            </a:r>
          </a:p>
          <a:p>
            <a:pPr defTabSz="862826">
              <a:defRPr/>
            </a:pPr>
            <a:r>
              <a:rPr lang="en-US" sz="900" b="1" dirty="0">
                <a:cs typeface="Arial" pitchFamily="34" charset="0"/>
              </a:rPr>
              <a:t>NETWORKS</a:t>
            </a:r>
          </a:p>
        </p:txBody>
      </p:sp>
      <p:sp>
        <p:nvSpPr>
          <p:cNvPr id="2316" name="TextBox 2315"/>
          <p:cNvSpPr txBox="1"/>
          <p:nvPr/>
        </p:nvSpPr>
        <p:spPr bwMode="auto">
          <a:xfrm rot="300000">
            <a:off x="5151862" y="1953517"/>
            <a:ext cx="1386022" cy="297873"/>
          </a:xfrm>
          <a:prstGeom prst="rect">
            <a:avLst/>
          </a:prstGeom>
          <a:noFill/>
          <a:scene3d>
            <a:camera prst="isometricTopUp"/>
            <a:lightRig rig="flood" dir="t">
              <a:rot lat="0" lon="0" rev="6000000"/>
            </a:lightRig>
          </a:scene3d>
        </p:spPr>
        <p:txBody>
          <a:bodyPr wrap="none" lIns="81630" tIns="40816" rIns="81630" bIns="40816">
            <a:spAutoFit/>
            <a:sp3d prstMaterial="metal">
              <a:bevelB w="0" h="0" prst="slope"/>
              <a:contourClr>
                <a:schemeClr val="tx1"/>
              </a:contourClr>
            </a:sp3d>
          </a:bodyPr>
          <a:lstStyle/>
          <a:p>
            <a:pPr>
              <a:defRPr/>
            </a:pPr>
            <a:r>
              <a:rPr lang="en-US" sz="1400" b="1" dirty="0">
                <a:solidFill>
                  <a:srgbClr val="00B050"/>
                </a:solidFill>
                <a:effectLst>
                  <a:outerShdw dist="38100" dir="5400000" algn="tl" rotWithShape="0">
                    <a:prstClr val="black">
                      <a:alpha val="70000"/>
                    </a:prstClr>
                  </a:outerShdw>
                </a:effectLst>
                <a:cs typeface="Arial" pitchFamily="34" charset="0"/>
              </a:rPr>
              <a:t>CORE </a:t>
            </a:r>
            <a:r>
              <a:rPr lang="en-US" sz="1400" b="1" dirty="0">
                <a:solidFill>
                  <a:srgbClr val="00B050"/>
                </a:solidFill>
                <a:effectLst>
                  <a:outerShdw dist="38100" dir="7200000" algn="tl" rotWithShape="0">
                    <a:prstClr val="black">
                      <a:alpha val="70000"/>
                    </a:prstClr>
                  </a:outerShdw>
                </a:effectLst>
                <a:cs typeface="Arial" pitchFamily="34" charset="0"/>
              </a:rPr>
              <a:t>NETWORK</a:t>
            </a:r>
          </a:p>
        </p:txBody>
      </p:sp>
      <p:cxnSp>
        <p:nvCxnSpPr>
          <p:cNvPr id="9240" name="Straight Connector 2230"/>
          <p:cNvCxnSpPr>
            <a:cxnSpLocks noChangeShapeType="1"/>
          </p:cNvCxnSpPr>
          <p:nvPr/>
        </p:nvCxnSpPr>
        <p:spPr bwMode="auto">
          <a:xfrm flipV="1">
            <a:off x="3892211" y="2472592"/>
            <a:ext cx="1059952" cy="458708"/>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cxnSp>
      <p:cxnSp>
        <p:nvCxnSpPr>
          <p:cNvPr id="9270" name="Straight Connector 1829"/>
          <p:cNvCxnSpPr>
            <a:cxnSpLocks noChangeShapeType="1"/>
          </p:cNvCxnSpPr>
          <p:nvPr/>
        </p:nvCxnSpPr>
        <p:spPr bwMode="auto">
          <a:xfrm flipV="1">
            <a:off x="5857919" y="2034293"/>
            <a:ext cx="1234883" cy="534511"/>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pic>
        <p:nvPicPr>
          <p:cNvPr id="34820" name="Picture 4"/>
          <p:cNvPicPr>
            <a:picLocks noChangeAspect="1" noChangeArrowheads="1"/>
          </p:cNvPicPr>
          <p:nvPr/>
        </p:nvPicPr>
        <p:blipFill>
          <a:blip r:embed="rId9"/>
          <a:srcRect/>
          <a:stretch>
            <a:fillRect/>
          </a:stretch>
        </p:blipFill>
        <p:spPr bwMode="auto">
          <a:xfrm>
            <a:off x="6985251" y="1783559"/>
            <a:ext cx="377073" cy="354721"/>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9273" name="Straight Connector 1494"/>
          <p:cNvCxnSpPr>
            <a:cxnSpLocks noChangeShapeType="1"/>
          </p:cNvCxnSpPr>
          <p:nvPr/>
        </p:nvCxnSpPr>
        <p:spPr bwMode="auto">
          <a:xfrm>
            <a:off x="5620789" y="2464818"/>
            <a:ext cx="235832" cy="102044"/>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cxnSp>
        <p:nvCxnSpPr>
          <p:cNvPr id="9277" name="Straight Connector 1766"/>
          <p:cNvCxnSpPr>
            <a:cxnSpLocks noChangeShapeType="1"/>
          </p:cNvCxnSpPr>
          <p:nvPr/>
        </p:nvCxnSpPr>
        <p:spPr bwMode="auto">
          <a:xfrm flipV="1">
            <a:off x="4755204" y="1557120"/>
            <a:ext cx="1234884" cy="534511"/>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05" name="Straight Connector 1753"/>
          <p:cNvCxnSpPr>
            <a:cxnSpLocks noChangeShapeType="1"/>
          </p:cNvCxnSpPr>
          <p:nvPr/>
        </p:nvCxnSpPr>
        <p:spPr bwMode="auto">
          <a:xfrm>
            <a:off x="4253736" y="3142190"/>
            <a:ext cx="1184348" cy="516046"/>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14" name="Straight Connector 1853"/>
          <p:cNvCxnSpPr>
            <a:cxnSpLocks noChangeShapeType="1"/>
          </p:cNvCxnSpPr>
          <p:nvPr/>
        </p:nvCxnSpPr>
        <p:spPr bwMode="auto">
          <a:xfrm>
            <a:off x="4985854" y="2462874"/>
            <a:ext cx="632343" cy="0"/>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15" name="Straight Connector 1866"/>
          <p:cNvCxnSpPr>
            <a:cxnSpLocks noChangeShapeType="1"/>
          </p:cNvCxnSpPr>
          <p:nvPr/>
        </p:nvCxnSpPr>
        <p:spPr bwMode="auto">
          <a:xfrm flipV="1">
            <a:off x="4252441" y="2844875"/>
            <a:ext cx="682915" cy="297316"/>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sp>
        <p:nvSpPr>
          <p:cNvPr id="1947" name="TextBox 1946"/>
          <p:cNvSpPr txBox="1"/>
          <p:nvPr/>
        </p:nvSpPr>
        <p:spPr bwMode="auto">
          <a:xfrm rot="300000">
            <a:off x="6324084" y="1381858"/>
            <a:ext cx="706069" cy="297859"/>
          </a:xfrm>
          <a:prstGeom prst="rect">
            <a:avLst/>
          </a:prstGeom>
          <a:noFill/>
          <a:scene3d>
            <a:camera prst="isometricTopUp"/>
            <a:lightRig rig="threePt" dir="t"/>
          </a:scene3d>
        </p:spPr>
        <p:txBody>
          <a:bodyPr wrap="none" lIns="81618" tIns="40809" rIns="81618" bIns="40809">
            <a:spAutoFit/>
          </a:bodyPr>
          <a:lstStyle/>
          <a:p>
            <a:pPr>
              <a:defRPr/>
            </a:pPr>
            <a:r>
              <a:rPr lang="en-US" sz="1400" b="1" dirty="0">
                <a:solidFill>
                  <a:srgbClr val="AE78D6"/>
                </a:solidFill>
                <a:effectLst>
                  <a:outerShdw dist="38100" dir="7200000" algn="ctr" rotWithShape="0">
                    <a:srgbClr val="000000">
                      <a:alpha val="70000"/>
                    </a:srgbClr>
                  </a:outerShdw>
                </a:effectLst>
                <a:cs typeface="Arial" pitchFamily="34" charset="0"/>
              </a:rPr>
              <a:t>Backup</a:t>
            </a:r>
          </a:p>
        </p:txBody>
      </p:sp>
      <p:sp>
        <p:nvSpPr>
          <p:cNvPr id="1948" name="TextBox 1947"/>
          <p:cNvSpPr txBox="1"/>
          <p:nvPr/>
        </p:nvSpPr>
        <p:spPr bwMode="auto">
          <a:xfrm rot="300000">
            <a:off x="6637753" y="1511363"/>
            <a:ext cx="1159911" cy="297859"/>
          </a:xfrm>
          <a:prstGeom prst="rect">
            <a:avLst/>
          </a:prstGeom>
          <a:noFill/>
          <a:scene3d>
            <a:camera prst="isometricTopUp"/>
            <a:lightRig rig="threePt" dir="t"/>
          </a:scene3d>
        </p:spPr>
        <p:txBody>
          <a:bodyPr wrap="none" lIns="81618" tIns="40809" rIns="81618" bIns="40809">
            <a:spAutoFit/>
          </a:bodyPr>
          <a:lstStyle/>
          <a:p>
            <a:pPr>
              <a:defRPr/>
            </a:pPr>
            <a:r>
              <a:rPr lang="en-US" sz="1400" b="1" dirty="0">
                <a:solidFill>
                  <a:schemeClr val="accent2">
                    <a:lumMod val="60000"/>
                    <a:lumOff val="40000"/>
                  </a:schemeClr>
                </a:solidFill>
                <a:effectLst>
                  <a:outerShdw dist="38100" dir="7200000" algn="ctr" rotWithShape="0">
                    <a:srgbClr val="000000">
                      <a:alpha val="70000"/>
                    </a:srgbClr>
                  </a:outerShdw>
                </a:effectLst>
                <a:cs typeface="Arial" pitchFamily="34" charset="0"/>
              </a:rPr>
              <a:t>Management</a:t>
            </a:r>
          </a:p>
        </p:txBody>
      </p:sp>
      <p:sp>
        <p:nvSpPr>
          <p:cNvPr id="2229" name="TextBox 2228"/>
          <p:cNvSpPr txBox="1"/>
          <p:nvPr/>
        </p:nvSpPr>
        <p:spPr bwMode="auto">
          <a:xfrm rot="300000">
            <a:off x="2461664" y="3286828"/>
            <a:ext cx="1254896" cy="359428"/>
          </a:xfrm>
          <a:prstGeom prst="rect">
            <a:avLst/>
          </a:prstGeom>
          <a:noFill/>
          <a:ln>
            <a:noFill/>
          </a:ln>
          <a:scene3d>
            <a:camera prst="isometricTopUp"/>
            <a:lightRig rig="threePt" dir="t"/>
          </a:scene3d>
          <a:sp3d/>
        </p:spPr>
        <p:txBody>
          <a:bodyPr wrap="none" lIns="81630" tIns="40816" rIns="81630" bIns="40816">
            <a:spAutoFit/>
            <a:sp3d/>
          </a:bodyPr>
          <a:lstStyle/>
          <a:p>
            <a:pPr>
              <a:defRPr/>
            </a:pPr>
            <a:r>
              <a:rPr lang="en-US" b="1" dirty="0">
                <a:solidFill>
                  <a:srgbClr val="FF0000"/>
                </a:solidFill>
                <a:effectLst>
                  <a:outerShdw dist="38100" dir="5400000" algn="tl" rotWithShape="0">
                    <a:prstClr val="black">
                      <a:alpha val="70000"/>
                    </a:prstClr>
                  </a:outerShdw>
                </a:effectLst>
                <a:latin typeface="Arial" pitchFamily="34" charset="0"/>
                <a:cs typeface="Arial" pitchFamily="34" charset="0"/>
              </a:rPr>
              <a:t>FWD </a:t>
            </a:r>
            <a:r>
              <a:rPr lang="en-US" b="1" dirty="0">
                <a:solidFill>
                  <a:srgbClr val="FF0000"/>
                </a:solidFill>
                <a:effectLst>
                  <a:outerShdw dist="38100" dir="7200000" algn="tl" rotWithShape="0">
                    <a:prstClr val="black">
                      <a:alpha val="70000"/>
                    </a:prstClr>
                  </a:outerShdw>
                </a:effectLst>
                <a:latin typeface="Arial" pitchFamily="34" charset="0"/>
                <a:cs typeface="Arial" pitchFamily="34" charset="0"/>
              </a:rPr>
              <a:t>DMZ</a:t>
            </a:r>
          </a:p>
        </p:txBody>
      </p:sp>
      <p:pic>
        <p:nvPicPr>
          <p:cNvPr id="9390" name="Picture 11"/>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882537" y="1306386"/>
            <a:ext cx="378370" cy="325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91" name="Group 2345"/>
          <p:cNvGrpSpPr>
            <a:grpSpLocks/>
          </p:cNvGrpSpPr>
          <p:nvPr/>
        </p:nvGrpSpPr>
        <p:grpSpPr bwMode="auto">
          <a:xfrm>
            <a:off x="5989966" y="1539380"/>
            <a:ext cx="162476" cy="121727"/>
            <a:chOff x="6531683" y="1524001"/>
            <a:chExt cx="199054" cy="199052"/>
          </a:xfrm>
        </p:grpSpPr>
        <p:sp>
          <p:nvSpPr>
            <p:cNvPr id="1773" name="Oval 1772"/>
            <p:cNvSpPr/>
            <p:nvPr/>
          </p:nvSpPr>
          <p:spPr bwMode="auto">
            <a:xfrm>
              <a:off x="6584220" y="1576848"/>
              <a:ext cx="93663" cy="93761"/>
            </a:xfrm>
            <a:prstGeom prst="ellipse">
              <a:avLst/>
            </a:prstGeom>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949">
                <a:defRPr/>
              </a:pPr>
              <a:endParaRPr lang="en-US" sz="1400" dirty="0">
                <a:solidFill>
                  <a:schemeClr val="tx1"/>
                </a:solidFill>
              </a:endParaRPr>
            </a:p>
          </p:txBody>
        </p:sp>
        <p:grpSp>
          <p:nvGrpSpPr>
            <p:cNvPr id="9393" name="Group 1773"/>
            <p:cNvGrpSpPr>
              <a:grpSpLocks/>
            </p:cNvGrpSpPr>
            <p:nvPr/>
          </p:nvGrpSpPr>
          <p:grpSpPr bwMode="auto">
            <a:xfrm>
              <a:off x="6531683" y="1524001"/>
              <a:ext cx="199054" cy="199052"/>
              <a:chOff x="5896906" y="4932553"/>
              <a:chExt cx="568708" cy="568705"/>
            </a:xfrm>
          </p:grpSpPr>
          <p:sp>
            <p:nvSpPr>
              <p:cNvPr id="1777" name="Circular Arrow 1776"/>
              <p:cNvSpPr/>
              <p:nvPr/>
            </p:nvSpPr>
            <p:spPr bwMode="auto">
              <a:xfrm>
                <a:off x="5910940" y="4933706"/>
                <a:ext cx="553340" cy="567552"/>
              </a:xfrm>
              <a:prstGeom prst="circularArrow">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949">
                  <a:defRPr/>
                </a:pPr>
                <a:endParaRPr lang="en-US" sz="1400" dirty="0">
                  <a:solidFill>
                    <a:schemeClr val="tx1"/>
                  </a:solidFill>
                </a:endParaRPr>
              </a:p>
            </p:txBody>
          </p:sp>
          <p:sp>
            <p:nvSpPr>
              <p:cNvPr id="1778" name="Circular Arrow 1777"/>
              <p:cNvSpPr/>
              <p:nvPr/>
            </p:nvSpPr>
            <p:spPr bwMode="auto">
              <a:xfrm rot="10800000">
                <a:off x="5910940" y="4933706"/>
                <a:ext cx="553340" cy="567552"/>
              </a:xfrm>
              <a:prstGeom prst="circularArrow">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949">
                  <a:defRPr/>
                </a:pPr>
                <a:endParaRPr lang="en-US" sz="1400" dirty="0">
                  <a:solidFill>
                    <a:schemeClr val="tx1"/>
                  </a:solidFill>
                </a:endParaRPr>
              </a:p>
            </p:txBody>
          </p:sp>
        </p:grpSp>
        <p:cxnSp>
          <p:nvCxnSpPr>
            <p:cNvPr id="1775" name="Straight Connector 1774"/>
            <p:cNvCxnSpPr/>
            <p:nvPr/>
          </p:nvCxnSpPr>
          <p:spPr bwMode="auto">
            <a:xfrm>
              <a:off x="6633433" y="1584793"/>
              <a:ext cx="0" cy="46087"/>
            </a:xfrm>
            <a:prstGeom prst="line">
              <a:avLst/>
            </a:prstGeom>
            <a:ln w="7620">
              <a:solidFill>
                <a:schemeClr val="bg1"/>
              </a:solidFill>
              <a:headEnd type="none" w="med" len="med"/>
              <a:tailEnd type="none" w="med" len="med"/>
            </a:ln>
            <a:effectLst>
              <a:outerShdw dir="2700000" algn="tl" rotWithShape="0">
                <a:schemeClr val="bg1">
                  <a:alpha val="40000"/>
                </a:schemeClr>
              </a:outerShdw>
            </a:effectLst>
          </p:spPr>
          <p:style>
            <a:lnRef idx="1">
              <a:schemeClr val="accent1"/>
            </a:lnRef>
            <a:fillRef idx="2">
              <a:schemeClr val="accent1"/>
            </a:fillRef>
            <a:effectRef idx="1">
              <a:schemeClr val="accent1"/>
            </a:effectRef>
            <a:fontRef idx="minor">
              <a:schemeClr val="dk1"/>
            </a:fontRef>
          </p:style>
        </p:cxnSp>
        <p:cxnSp>
          <p:nvCxnSpPr>
            <p:cNvPr id="1776" name="Straight Connector 1775"/>
            <p:cNvCxnSpPr/>
            <p:nvPr/>
          </p:nvCxnSpPr>
          <p:spPr bwMode="auto">
            <a:xfrm flipV="1">
              <a:off x="6608033" y="1627702"/>
              <a:ext cx="25400" cy="23837"/>
            </a:xfrm>
            <a:prstGeom prst="line">
              <a:avLst/>
            </a:prstGeom>
            <a:ln w="7620">
              <a:solidFill>
                <a:schemeClr val="bg1"/>
              </a:solidFill>
              <a:headEnd type="none" w="med" len="med"/>
              <a:tailEnd type="none" w="med" len="med"/>
            </a:ln>
            <a:effectLst>
              <a:outerShdw dir="2700000" algn="tl" rotWithShape="0">
                <a:schemeClr val="bg1">
                  <a:alpha val="40000"/>
                </a:schemeClr>
              </a:outerShdw>
            </a:effectLst>
          </p:spPr>
          <p:style>
            <a:lnRef idx="1">
              <a:schemeClr val="accent1"/>
            </a:lnRef>
            <a:fillRef idx="2">
              <a:schemeClr val="accent1"/>
            </a:fillRef>
            <a:effectRef idx="1">
              <a:schemeClr val="accent1"/>
            </a:effectRef>
            <a:fontRef idx="minor">
              <a:schemeClr val="dk1"/>
            </a:fontRef>
          </p:style>
        </p:cxnSp>
      </p:grpSp>
      <p:pic>
        <p:nvPicPr>
          <p:cNvPr id="34819" name="Picture 3"/>
          <p:cNvPicPr>
            <a:picLocks noChangeAspect="1" noChangeArrowheads="1"/>
          </p:cNvPicPr>
          <p:nvPr/>
        </p:nvPicPr>
        <p:blipFill>
          <a:blip r:embed="rId11"/>
          <a:srcRect/>
          <a:stretch>
            <a:fillRect/>
          </a:stretch>
        </p:blipFill>
        <p:spPr bwMode="auto">
          <a:xfrm>
            <a:off x="5321464" y="3468728"/>
            <a:ext cx="377073" cy="362496"/>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39" name="Straight Connector 1517"/>
          <p:cNvCxnSpPr>
            <a:cxnSpLocks noChangeShapeType="1"/>
          </p:cNvCxnSpPr>
          <p:nvPr/>
        </p:nvCxnSpPr>
        <p:spPr bwMode="auto">
          <a:xfrm>
            <a:off x="4754343" y="2091632"/>
            <a:ext cx="328346" cy="127453"/>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cxnSp>
        <p:nvCxnSpPr>
          <p:cNvPr id="149" name="Straight Connector 1517"/>
          <p:cNvCxnSpPr>
            <a:cxnSpLocks noChangeShapeType="1"/>
          </p:cNvCxnSpPr>
          <p:nvPr/>
        </p:nvCxnSpPr>
        <p:spPr bwMode="auto">
          <a:xfrm flipH="1">
            <a:off x="4935355" y="2219875"/>
            <a:ext cx="147333" cy="625000"/>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908" name="Picture 6"/>
          <p:cNvPicPr>
            <a:picLocks noChangeAspect="1" noChangeArrowheads="1"/>
          </p:cNvPicPr>
          <p:nvPr/>
        </p:nvPicPr>
        <p:blipFill>
          <a:blip r:embed="rId5" cstate="print"/>
          <a:srcRect/>
          <a:stretch>
            <a:fillRect/>
          </a:stretch>
        </p:blipFill>
        <p:spPr bwMode="auto">
          <a:xfrm>
            <a:off x="2477799" y="1349010"/>
            <a:ext cx="377073" cy="354797"/>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grpSp>
        <p:nvGrpSpPr>
          <p:cNvPr id="9263" name="Group 2338"/>
          <p:cNvGrpSpPr>
            <a:grpSpLocks/>
          </p:cNvGrpSpPr>
          <p:nvPr/>
        </p:nvGrpSpPr>
        <p:grpSpPr bwMode="auto">
          <a:xfrm>
            <a:off x="1934280" y="1526410"/>
            <a:ext cx="2490499" cy="1176510"/>
            <a:chOff x="1563432" y="1503410"/>
            <a:chExt cx="3051749" cy="1920510"/>
          </a:xfrm>
        </p:grpSpPr>
        <p:cxnSp>
          <p:nvCxnSpPr>
            <p:cNvPr id="9425" name="Straight Connector 1491"/>
            <p:cNvCxnSpPr>
              <a:cxnSpLocks noChangeShapeType="1"/>
            </p:cNvCxnSpPr>
            <p:nvPr/>
          </p:nvCxnSpPr>
          <p:spPr bwMode="auto">
            <a:xfrm>
              <a:off x="1841296" y="1787730"/>
              <a:ext cx="2773885" cy="163619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cxnSp>
        <p:cxnSp>
          <p:nvCxnSpPr>
            <p:cNvPr id="9426" name="Straight Connector 1492"/>
            <p:cNvCxnSpPr>
              <a:cxnSpLocks noChangeShapeType="1"/>
            </p:cNvCxnSpPr>
            <p:nvPr/>
          </p:nvCxnSpPr>
          <p:spPr bwMode="auto">
            <a:xfrm flipV="1">
              <a:off x="2049223" y="1924765"/>
              <a:ext cx="1228771" cy="709355"/>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cxnSp>
          <p:nvCxnSpPr>
            <p:cNvPr id="9427" name="Straight Connector 1493"/>
            <p:cNvCxnSpPr>
              <a:cxnSpLocks noChangeShapeType="1"/>
            </p:cNvCxnSpPr>
            <p:nvPr/>
          </p:nvCxnSpPr>
          <p:spPr bwMode="auto">
            <a:xfrm>
              <a:off x="1563432" y="2355250"/>
              <a:ext cx="485319" cy="280160"/>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cxnSp>
          <p:nvCxnSpPr>
            <p:cNvPr id="9428" name="Straight Connector 1494"/>
            <p:cNvCxnSpPr>
              <a:cxnSpLocks noChangeShapeType="1"/>
              <a:stCxn id="1908" idx="3"/>
            </p:cNvCxnSpPr>
            <p:nvPr/>
          </p:nvCxnSpPr>
          <p:spPr bwMode="auto">
            <a:xfrm>
              <a:off x="2691485" y="1503410"/>
              <a:ext cx="584602" cy="417545"/>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grpSp>
      <p:pic>
        <p:nvPicPr>
          <p:cNvPr id="34822" name="Picture 6"/>
          <p:cNvPicPr>
            <a:picLocks noChangeAspect="1" noChangeArrowheads="1"/>
          </p:cNvPicPr>
          <p:nvPr/>
        </p:nvPicPr>
        <p:blipFill>
          <a:blip r:embed="rId5" cstate="print"/>
          <a:srcRect/>
          <a:stretch>
            <a:fillRect/>
          </a:stretch>
        </p:blipFill>
        <p:spPr bwMode="auto">
          <a:xfrm>
            <a:off x="1651152" y="1776509"/>
            <a:ext cx="377073" cy="354797"/>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pic>
        <p:nvPicPr>
          <p:cNvPr id="1907" name="Picture 6"/>
          <p:cNvPicPr>
            <a:picLocks noChangeAspect="1" noChangeArrowheads="1"/>
          </p:cNvPicPr>
          <p:nvPr/>
        </p:nvPicPr>
        <p:blipFill>
          <a:blip r:embed="rId5" cstate="print"/>
          <a:srcRect/>
          <a:stretch>
            <a:fillRect/>
          </a:stretch>
        </p:blipFill>
        <p:spPr bwMode="auto">
          <a:xfrm>
            <a:off x="2028225" y="1523186"/>
            <a:ext cx="377073" cy="354797"/>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sp>
        <p:nvSpPr>
          <p:cNvPr id="2858" name="TextBox 2857"/>
          <p:cNvSpPr txBox="1"/>
          <p:nvPr/>
        </p:nvSpPr>
        <p:spPr bwMode="auto">
          <a:xfrm rot="300000">
            <a:off x="2837338" y="1815072"/>
            <a:ext cx="689037" cy="251706"/>
          </a:xfrm>
          <a:prstGeom prst="rect">
            <a:avLst/>
          </a:prstGeom>
          <a:noFill/>
          <a:ln>
            <a:noFill/>
          </a:ln>
          <a:effectLst/>
          <a:scene3d>
            <a:camera prst="isometricTopUp"/>
            <a:lightRig rig="threePt" dir="t"/>
          </a:scene3d>
        </p:spPr>
        <p:txBody>
          <a:bodyPr wrap="none" lIns="81630" tIns="40816" rIns="81630" bIns="40816">
            <a:spAutoFit/>
          </a:bodyPr>
          <a:lstStyle/>
          <a:p>
            <a:pPr>
              <a:defRPr/>
            </a:pPr>
            <a:r>
              <a:rPr lang="en-US" sz="1100" b="1" dirty="0">
                <a:solidFill>
                  <a:schemeClr val="accent1"/>
                </a:solidFill>
                <a:effectLst>
                  <a:outerShdw dist="38100" dir="5400000" algn="tl">
                    <a:srgbClr val="000000">
                      <a:alpha val="70000"/>
                    </a:srgbClr>
                  </a:outerShdw>
                </a:effectLst>
                <a:cs typeface="Arial" pitchFamily="34" charset="0"/>
              </a:rPr>
              <a:t>APP </a:t>
            </a:r>
            <a:r>
              <a:rPr lang="en-US" sz="1100" b="1" dirty="0">
                <a:solidFill>
                  <a:schemeClr val="accent1"/>
                </a:solidFill>
                <a:effectLst>
                  <a:outerShdw dist="38100" dir="7200000" algn="tl">
                    <a:srgbClr val="000000">
                      <a:alpha val="70000"/>
                    </a:srgbClr>
                  </a:outerShdw>
                </a:effectLst>
                <a:cs typeface="Arial" pitchFamily="34" charset="0"/>
              </a:rPr>
              <a:t>TIER</a:t>
            </a:r>
          </a:p>
        </p:txBody>
      </p:sp>
      <p:sp>
        <p:nvSpPr>
          <p:cNvPr id="81" name="TextBox 80"/>
          <p:cNvSpPr txBox="1"/>
          <p:nvPr/>
        </p:nvSpPr>
        <p:spPr>
          <a:xfrm rot="19980000">
            <a:off x="1144026" y="1993924"/>
            <a:ext cx="508016" cy="185698"/>
          </a:xfrm>
          <a:prstGeom prst="rect">
            <a:avLst/>
          </a:prstGeom>
          <a:noFill/>
        </p:spPr>
        <p:txBody>
          <a:bodyPr wrap="square" lIns="0" tIns="38611" rIns="0" bIns="38611" rtlCol="0">
            <a:spAutoFit/>
          </a:bodyPr>
          <a:lstStyle/>
          <a:p>
            <a:pPr algn="ctr"/>
            <a:r>
              <a:rPr lang="en-US" sz="700" dirty="0">
                <a:solidFill>
                  <a:schemeClr val="accent5">
                    <a:lumMod val="50000"/>
                  </a:schemeClr>
                </a:solidFill>
              </a:rPr>
              <a:t>Dev-App</a:t>
            </a:r>
            <a:endParaRPr lang="en-US" sz="800" dirty="0">
              <a:solidFill>
                <a:schemeClr val="accent5">
                  <a:lumMod val="50000"/>
                </a:schemeClr>
              </a:solidFill>
            </a:endParaRPr>
          </a:p>
        </p:txBody>
      </p:sp>
      <p:sp>
        <p:nvSpPr>
          <p:cNvPr id="82" name="TextBox 81"/>
          <p:cNvSpPr txBox="1"/>
          <p:nvPr/>
        </p:nvSpPr>
        <p:spPr>
          <a:xfrm rot="19980000">
            <a:off x="1731764" y="1403909"/>
            <a:ext cx="508016" cy="185698"/>
          </a:xfrm>
          <a:prstGeom prst="rect">
            <a:avLst/>
          </a:prstGeom>
          <a:noFill/>
        </p:spPr>
        <p:txBody>
          <a:bodyPr wrap="square" lIns="0" tIns="38611" rIns="0" bIns="38611" rtlCol="0">
            <a:spAutoFit/>
          </a:bodyPr>
          <a:lstStyle/>
          <a:p>
            <a:pPr algn="ctr"/>
            <a:r>
              <a:rPr lang="en-US" sz="700" dirty="0">
                <a:solidFill>
                  <a:schemeClr val="accent5">
                    <a:lumMod val="50000"/>
                  </a:schemeClr>
                </a:solidFill>
              </a:rPr>
              <a:t>QA-App</a:t>
            </a:r>
            <a:endParaRPr lang="en-US" sz="800" dirty="0">
              <a:solidFill>
                <a:schemeClr val="accent5">
                  <a:lumMod val="50000"/>
                </a:schemeClr>
              </a:solidFill>
            </a:endParaRPr>
          </a:p>
        </p:txBody>
      </p:sp>
      <p:sp>
        <p:nvSpPr>
          <p:cNvPr id="83" name="TextBox 82"/>
          <p:cNvSpPr txBox="1"/>
          <p:nvPr/>
        </p:nvSpPr>
        <p:spPr>
          <a:xfrm rot="19980000">
            <a:off x="2802626" y="1192610"/>
            <a:ext cx="508016" cy="185698"/>
          </a:xfrm>
          <a:prstGeom prst="rect">
            <a:avLst/>
          </a:prstGeom>
          <a:noFill/>
        </p:spPr>
        <p:txBody>
          <a:bodyPr wrap="square" lIns="0" tIns="38611" rIns="0" bIns="38611" rtlCol="0">
            <a:spAutoFit/>
          </a:bodyPr>
          <a:lstStyle/>
          <a:p>
            <a:pPr algn="ctr"/>
            <a:r>
              <a:rPr lang="en-US" sz="700" dirty="0">
                <a:solidFill>
                  <a:schemeClr val="accent5">
                    <a:lumMod val="50000"/>
                  </a:schemeClr>
                </a:solidFill>
              </a:rPr>
              <a:t>Prod-App</a:t>
            </a:r>
            <a:endParaRPr lang="en-US" sz="800" dirty="0">
              <a:solidFill>
                <a:schemeClr val="accent5">
                  <a:lumMod val="50000"/>
                </a:schemeClr>
              </a:solidFill>
            </a:endParaRPr>
          </a:p>
        </p:txBody>
      </p:sp>
      <p:sp>
        <p:nvSpPr>
          <p:cNvPr id="15" name="Title 14"/>
          <p:cNvSpPr>
            <a:spLocks noGrp="1"/>
          </p:cNvSpPr>
          <p:nvPr>
            <p:ph type="title" idx="4294967295"/>
          </p:nvPr>
        </p:nvSpPr>
        <p:spPr>
          <a:xfrm>
            <a:off x="217488" y="202759"/>
            <a:ext cx="6141898" cy="505266"/>
          </a:xfrm>
        </p:spPr>
        <p:txBody>
          <a:bodyPr vert="horz" wrap="square" lIns="91440" tIns="45720" rIns="91440" bIns="45720" rtlCol="0" anchor="b">
            <a:spAutoFit/>
          </a:bodyPr>
          <a:lstStyle/>
          <a:p>
            <a:r>
              <a:rPr lang="en-US" dirty="0"/>
              <a:t>Virtualize the Network</a:t>
            </a:r>
          </a:p>
        </p:txBody>
      </p:sp>
      <p:cxnSp>
        <p:nvCxnSpPr>
          <p:cNvPr id="87" name="Straight Connector 2201"/>
          <p:cNvCxnSpPr>
            <a:cxnSpLocks noChangeShapeType="1"/>
          </p:cNvCxnSpPr>
          <p:nvPr/>
        </p:nvCxnSpPr>
        <p:spPr bwMode="auto">
          <a:xfrm flipV="1">
            <a:off x="2545658" y="3343755"/>
            <a:ext cx="1966912" cy="848916"/>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cxnSp>
        <p:nvCxnSpPr>
          <p:cNvPr id="88" name="Straight Connector 1894"/>
          <p:cNvCxnSpPr>
            <a:cxnSpLocks noChangeShapeType="1"/>
          </p:cNvCxnSpPr>
          <p:nvPr/>
        </p:nvCxnSpPr>
        <p:spPr bwMode="auto">
          <a:xfrm flipV="1">
            <a:off x="1328046" y="4241486"/>
            <a:ext cx="1103313" cy="476250"/>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sp>
        <p:nvSpPr>
          <p:cNvPr id="89" name="TextBox 88"/>
          <p:cNvSpPr txBox="1"/>
          <p:nvPr/>
        </p:nvSpPr>
        <p:spPr bwMode="auto">
          <a:xfrm rot="300000">
            <a:off x="3836930" y="3388914"/>
            <a:ext cx="512682" cy="174748"/>
          </a:xfrm>
          <a:prstGeom prst="rect">
            <a:avLst/>
          </a:prstGeom>
          <a:noFill/>
          <a:scene3d>
            <a:camera prst="isometricRightUp"/>
            <a:lightRig rig="threePt" dir="t"/>
          </a:scene3d>
        </p:spPr>
        <p:txBody>
          <a:bodyPr wrap="none" lIns="81618" tIns="40809" rIns="81618" bIns="40809">
            <a:spAutoFit/>
          </a:bodyPr>
          <a:lstStyle/>
          <a:p>
            <a:pPr>
              <a:defRPr/>
            </a:pPr>
            <a:r>
              <a:rPr lang="en-US" sz="600" b="1" dirty="0">
                <a:cs typeface="Arial" pitchFamily="34" charset="0"/>
              </a:rPr>
              <a:t>RA-FWD-IF</a:t>
            </a:r>
          </a:p>
        </p:txBody>
      </p:sp>
      <p:sp>
        <p:nvSpPr>
          <p:cNvPr id="90" name="TextBox 89"/>
          <p:cNvSpPr txBox="1"/>
          <p:nvPr/>
        </p:nvSpPr>
        <p:spPr bwMode="auto">
          <a:xfrm rot="300000">
            <a:off x="2897131" y="3771806"/>
            <a:ext cx="1028296" cy="359428"/>
          </a:xfrm>
          <a:prstGeom prst="rect">
            <a:avLst/>
          </a:prstGeom>
          <a:noFill/>
          <a:scene3d>
            <a:camera prst="isometricTopUp"/>
            <a:lightRig rig="threePt" dir="t"/>
          </a:scene3d>
        </p:spPr>
        <p:txBody>
          <a:bodyPr wrap="none" lIns="81630" tIns="40816" rIns="81630" bIns="40816">
            <a:spAutoFit/>
          </a:bodyPr>
          <a:lstStyle/>
          <a:p>
            <a:pPr>
              <a:defRPr/>
            </a:pPr>
            <a:r>
              <a:rPr lang="en-US" b="1" dirty="0">
                <a:ln w="0">
                  <a:solidFill>
                    <a:schemeClr val="tx1"/>
                  </a:solidFill>
                </a:ln>
                <a:solidFill>
                  <a:schemeClr val="bg1"/>
                </a:solidFill>
                <a:effectLst>
                  <a:outerShdw blurRad="25400" dist="38100" dir="5400000" algn="tl">
                    <a:schemeClr val="tx1">
                      <a:alpha val="70000"/>
                    </a:schemeClr>
                  </a:outerShdw>
                </a:effectLst>
                <a:latin typeface="Arial" pitchFamily="34" charset="0"/>
                <a:cs typeface="Arial" pitchFamily="34" charset="0"/>
              </a:rPr>
              <a:t>RA </a:t>
            </a:r>
            <a:r>
              <a:rPr lang="en-US" b="1" dirty="0">
                <a:ln w="0">
                  <a:solidFill>
                    <a:schemeClr val="tx1"/>
                  </a:solidFill>
                </a:ln>
                <a:solidFill>
                  <a:schemeClr val="bg1"/>
                </a:solidFill>
                <a:effectLst>
                  <a:outerShdw dist="38100" dir="7200000" algn="tl">
                    <a:schemeClr val="tx1">
                      <a:alpha val="70000"/>
                    </a:schemeClr>
                  </a:outerShdw>
                </a:effectLst>
                <a:latin typeface="Arial" pitchFamily="34" charset="0"/>
                <a:cs typeface="Arial" pitchFamily="34" charset="0"/>
              </a:rPr>
              <a:t>VPN</a:t>
            </a:r>
          </a:p>
        </p:txBody>
      </p:sp>
      <p:cxnSp>
        <p:nvCxnSpPr>
          <p:cNvPr id="91" name="Straight Connector 2542"/>
          <p:cNvCxnSpPr>
            <a:cxnSpLocks noChangeShapeType="1"/>
          </p:cNvCxnSpPr>
          <p:nvPr/>
        </p:nvCxnSpPr>
        <p:spPr bwMode="auto">
          <a:xfrm>
            <a:off x="2471046" y="4230771"/>
            <a:ext cx="16986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92" name="Straight Connector 2544"/>
          <p:cNvCxnSpPr>
            <a:cxnSpLocks noChangeShapeType="1"/>
          </p:cNvCxnSpPr>
          <p:nvPr/>
        </p:nvCxnSpPr>
        <p:spPr bwMode="auto">
          <a:xfrm flipV="1">
            <a:off x="4420496" y="3839055"/>
            <a:ext cx="1017588" cy="44053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93" name="TextBox 92"/>
          <p:cNvSpPr txBox="1"/>
          <p:nvPr/>
        </p:nvSpPr>
        <p:spPr bwMode="auto">
          <a:xfrm rot="300000">
            <a:off x="3521970" y="4084590"/>
            <a:ext cx="1828800" cy="400136"/>
          </a:xfrm>
          <a:prstGeom prst="rect">
            <a:avLst/>
          </a:prstGeom>
          <a:solidFill>
            <a:schemeClr val="bg1"/>
          </a:solidFill>
          <a:ln>
            <a:solidFill>
              <a:schemeClr val="tx1"/>
            </a:solidFill>
          </a:ln>
          <a:effectLst>
            <a:outerShdw blurRad="50800" dist="38100" dir="7200000" algn="tl" rotWithShape="0">
              <a:prstClr val="black">
                <a:alpha val="40000"/>
              </a:prstClr>
            </a:outerShdw>
          </a:effectLst>
          <a:scene3d>
            <a:camera prst="isometricTopUp"/>
            <a:lightRig rig="threePt" dir="t"/>
          </a:scene3d>
          <a:sp3d/>
        </p:spPr>
        <p:txBody>
          <a:bodyPr lIns="81630" tIns="40816" rIns="81630" bIns="40816">
            <a:sp3d/>
          </a:bodyPr>
          <a:lstStyle/>
          <a:p>
            <a:pPr algn="ctr">
              <a:defRPr/>
            </a:pPr>
            <a:r>
              <a:rPr lang="en-US" sz="900" b="1" dirty="0">
                <a:cs typeface="Arial" pitchFamily="34" charset="0"/>
              </a:rPr>
              <a:t>REMOTE ACCESS VPN AND VDI TIER FOR ADMINISTRATION</a:t>
            </a:r>
          </a:p>
        </p:txBody>
      </p:sp>
      <p:sp>
        <p:nvSpPr>
          <p:cNvPr id="95" name="TextBox 94"/>
          <p:cNvSpPr txBox="1"/>
          <p:nvPr/>
        </p:nvSpPr>
        <p:spPr bwMode="auto">
          <a:xfrm rot="300000">
            <a:off x="1772546" y="4284099"/>
            <a:ext cx="503780" cy="170297"/>
          </a:xfrm>
          <a:prstGeom prst="rect">
            <a:avLst/>
          </a:prstGeom>
          <a:noFill/>
          <a:scene3d>
            <a:camera prst="isometricRightUp"/>
            <a:lightRig rig="threePt" dir="t"/>
          </a:scene3d>
        </p:spPr>
        <p:txBody>
          <a:bodyPr wrap="none" lIns="77210" tIns="38605" rIns="77210" bIns="38605">
            <a:spAutoFit/>
          </a:bodyPr>
          <a:lstStyle/>
          <a:p>
            <a:pPr>
              <a:defRPr/>
            </a:pPr>
            <a:r>
              <a:rPr lang="en-US" sz="600" b="1" dirty="0">
                <a:cs typeface="Arial" pitchFamily="34" charset="0"/>
              </a:rPr>
              <a:t>RA-FWD-IF</a:t>
            </a:r>
          </a:p>
        </p:txBody>
      </p:sp>
      <p:sp>
        <p:nvSpPr>
          <p:cNvPr id="96" name="TextBox 95"/>
          <p:cNvSpPr txBox="1"/>
          <p:nvPr/>
        </p:nvSpPr>
        <p:spPr bwMode="auto">
          <a:xfrm rot="300000">
            <a:off x="2413704" y="4005443"/>
            <a:ext cx="511795" cy="170297"/>
          </a:xfrm>
          <a:prstGeom prst="rect">
            <a:avLst/>
          </a:prstGeom>
          <a:noFill/>
          <a:scene3d>
            <a:camera prst="isometricRightUp"/>
            <a:lightRig rig="threePt" dir="t"/>
          </a:scene3d>
        </p:spPr>
        <p:txBody>
          <a:bodyPr wrap="none" lIns="77210" tIns="38605" rIns="77210" bIns="38605">
            <a:spAutoFit/>
          </a:bodyPr>
          <a:lstStyle/>
          <a:p>
            <a:pPr>
              <a:defRPr/>
            </a:pPr>
            <a:r>
              <a:rPr lang="en-US" sz="600" b="1" dirty="0">
                <a:cs typeface="Arial" pitchFamily="34" charset="0"/>
              </a:rPr>
              <a:t>RA-RWD-IF</a:t>
            </a:r>
          </a:p>
        </p:txBody>
      </p:sp>
      <p:grpSp>
        <p:nvGrpSpPr>
          <p:cNvPr id="3" name="Group 2"/>
          <p:cNvGrpSpPr/>
          <p:nvPr/>
        </p:nvGrpSpPr>
        <p:grpSpPr>
          <a:xfrm>
            <a:off x="1650067" y="1933222"/>
            <a:ext cx="5030367" cy="2390418"/>
            <a:chOff x="1732570" y="2749471"/>
            <a:chExt cx="5281885" cy="3399705"/>
          </a:xfrm>
        </p:grpSpPr>
        <p:pic>
          <p:nvPicPr>
            <p:cNvPr id="242" name="Picture 3"/>
            <p:cNvPicPr>
              <a:picLocks noChangeAspect="1" noChangeArrowheads="1"/>
            </p:cNvPicPr>
            <p:nvPr/>
          </p:nvPicPr>
          <p:blipFill>
            <a:blip r:embed="rId7"/>
            <a:srcRect/>
            <a:stretch>
              <a:fillRect/>
            </a:stretch>
          </p:blipFill>
          <p:spPr bwMode="auto">
            <a:xfrm>
              <a:off x="1732570" y="4142272"/>
              <a:ext cx="297966" cy="21838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755" name="Picture 3"/>
            <p:cNvPicPr>
              <a:picLocks noChangeAspect="1" noChangeArrowheads="1"/>
            </p:cNvPicPr>
            <p:nvPr/>
          </p:nvPicPr>
          <p:blipFill>
            <a:blip r:embed="rId7"/>
            <a:srcRect/>
            <a:stretch>
              <a:fillRect/>
            </a:stretch>
          </p:blipFill>
          <p:spPr bwMode="auto">
            <a:xfrm>
              <a:off x="4783436" y="4641663"/>
              <a:ext cx="297966" cy="21700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58" name="Picture 3"/>
            <p:cNvPicPr>
              <a:picLocks noChangeAspect="1" noChangeArrowheads="1"/>
            </p:cNvPicPr>
            <p:nvPr/>
          </p:nvPicPr>
          <p:blipFill>
            <a:blip r:embed="rId7"/>
            <a:srcRect/>
            <a:stretch>
              <a:fillRect/>
            </a:stretch>
          </p:blipFill>
          <p:spPr bwMode="auto">
            <a:xfrm>
              <a:off x="3863687" y="4091569"/>
              <a:ext cx="299326" cy="21838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7" name="Picture 3"/>
            <p:cNvPicPr>
              <a:picLocks noChangeAspect="1" noChangeArrowheads="1"/>
            </p:cNvPicPr>
            <p:nvPr/>
          </p:nvPicPr>
          <p:blipFill>
            <a:blip r:embed="rId7"/>
            <a:srcRect/>
            <a:stretch>
              <a:fillRect/>
            </a:stretch>
          </p:blipFill>
          <p:spPr bwMode="auto">
            <a:xfrm>
              <a:off x="2068682" y="5173798"/>
              <a:ext cx="299326" cy="21838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5" name="Picture 3"/>
            <p:cNvPicPr>
              <a:picLocks noChangeAspect="1" noChangeArrowheads="1"/>
            </p:cNvPicPr>
            <p:nvPr/>
          </p:nvPicPr>
          <p:blipFill>
            <a:blip r:embed="rId7"/>
            <a:srcRect/>
            <a:stretch>
              <a:fillRect/>
            </a:stretch>
          </p:blipFill>
          <p:spPr bwMode="auto">
            <a:xfrm>
              <a:off x="6716489" y="3118543"/>
              <a:ext cx="297966" cy="21700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4" name="Picture 3"/>
            <p:cNvPicPr>
              <a:picLocks noChangeAspect="1" noChangeArrowheads="1"/>
            </p:cNvPicPr>
            <p:nvPr/>
          </p:nvPicPr>
          <p:blipFill>
            <a:blip r:embed="rId7"/>
            <a:srcRect/>
            <a:stretch>
              <a:fillRect/>
            </a:stretch>
          </p:blipFill>
          <p:spPr bwMode="auto">
            <a:xfrm>
              <a:off x="5119273" y="3394253"/>
              <a:ext cx="297966" cy="21700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644" name="Picture 3"/>
            <p:cNvPicPr>
              <a:picLocks noChangeAspect="1" noChangeArrowheads="1"/>
            </p:cNvPicPr>
            <p:nvPr/>
          </p:nvPicPr>
          <p:blipFill>
            <a:blip r:embed="rId7"/>
            <a:srcRect/>
            <a:stretch>
              <a:fillRect/>
            </a:stretch>
          </p:blipFill>
          <p:spPr bwMode="auto">
            <a:xfrm>
              <a:off x="2845978" y="2749471"/>
              <a:ext cx="297966" cy="21838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0" name="Picture 3"/>
            <p:cNvPicPr>
              <a:picLocks noChangeAspect="1" noChangeArrowheads="1"/>
            </p:cNvPicPr>
            <p:nvPr/>
          </p:nvPicPr>
          <p:blipFill>
            <a:blip r:embed="rId7"/>
            <a:srcRect/>
            <a:stretch>
              <a:fillRect/>
            </a:stretch>
          </p:blipFill>
          <p:spPr bwMode="auto">
            <a:xfrm>
              <a:off x="2372904" y="5881629"/>
              <a:ext cx="365045" cy="267547"/>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103" name="Oval 102"/>
          <p:cNvSpPr/>
          <p:nvPr/>
        </p:nvSpPr>
        <p:spPr bwMode="auto">
          <a:xfrm>
            <a:off x="270934" y="578646"/>
            <a:ext cx="154819" cy="157163"/>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816452" fontAlgn="base">
              <a:spcBef>
                <a:spcPct val="0"/>
              </a:spcBef>
              <a:spcAft>
                <a:spcPct val="0"/>
              </a:spcAft>
            </a:pPr>
            <a:endParaRPr lang="en-US" sz="1400">
              <a:latin typeface="Arial" charset="0"/>
            </a:endParaRPr>
          </a:p>
        </p:txBody>
      </p:sp>
      <p:sp>
        <p:nvSpPr>
          <p:cNvPr id="105" name="Rounded Rectangle 171"/>
          <p:cNvSpPr>
            <a:spLocks noChangeArrowheads="1"/>
          </p:cNvSpPr>
          <p:nvPr>
            <p:custDataLst>
              <p:tags r:id="rId2"/>
            </p:custDataLst>
          </p:nvPr>
        </p:nvSpPr>
        <p:spPr bwMode="auto">
          <a:xfrm>
            <a:off x="6069686" y="3468076"/>
            <a:ext cx="2919257" cy="1270306"/>
          </a:xfrm>
          <a:prstGeom prst="roundRect">
            <a:avLst>
              <a:gd name="adj" fmla="val 6944"/>
            </a:avLst>
          </a:prstGeom>
          <a:solidFill>
            <a:srgbClr val="D47D1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77221" tIns="38611" rIns="77221" bIns="38611" numCol="1" rtlCol="0" anchor="ctr" anchorCtr="0" compatLnSpc="1">
            <a:prstTxWarp prst="textNoShape">
              <a:avLst/>
            </a:prstTxWarp>
          </a:bodyPr>
          <a:lstStyle/>
          <a:p>
            <a:pPr algn="ctr" defTabSz="816452" fontAlgn="base">
              <a:spcBef>
                <a:spcPct val="0"/>
              </a:spcBef>
              <a:spcAft>
                <a:spcPct val="0"/>
              </a:spcAft>
            </a:pPr>
            <a:endParaRPr lang="en-US" sz="1400" dirty="0">
              <a:solidFill>
                <a:schemeClr val="tx1"/>
              </a:solidFill>
              <a:latin typeface="Arial" charset="0"/>
            </a:endParaRPr>
          </a:p>
        </p:txBody>
      </p:sp>
      <p:sp>
        <p:nvSpPr>
          <p:cNvPr id="106" name="Text Box 151"/>
          <p:cNvSpPr txBox="1">
            <a:spLocks noChangeArrowheads="1"/>
          </p:cNvSpPr>
          <p:nvPr/>
        </p:nvSpPr>
        <p:spPr bwMode="auto">
          <a:xfrm>
            <a:off x="6210102" y="3543369"/>
            <a:ext cx="2638425" cy="1062861"/>
          </a:xfrm>
          <a:prstGeom prst="rect">
            <a:avLst/>
          </a:prstGeom>
          <a:noFill/>
        </p:spPr>
        <p:txBody>
          <a:bodyPr wrap="square" lIns="77221" tIns="38611" rIns="77221" bIns="38611" rtlCol="0" anchor="ctr">
            <a:spAutoFit/>
          </a:bodyPr>
          <a:lstStyle>
            <a:defPPr>
              <a:defRPr lang="en-US"/>
            </a:defPPr>
            <a:lvl1pPr algn="ctr">
              <a:defRPr sz="1700" b="1">
                <a:solidFill>
                  <a:schemeClr val="bg1"/>
                </a:solidFill>
                <a:effectLst>
                  <a:outerShdw blurRad="38100" dist="38100" dir="2700000" algn="tl">
                    <a:srgbClr val="000000">
                      <a:alpha val="43137"/>
                    </a:srgbClr>
                  </a:outerShdw>
                </a:effectLst>
                <a:latin typeface="Calibri" pitchFamily="34" charset="0"/>
                <a:cs typeface="Calibri" pitchFamily="34" charset="0"/>
              </a:defRPr>
            </a:lvl1pPr>
          </a:lstStyle>
          <a:p>
            <a:r>
              <a:rPr lang="en-US" sz="1600" dirty="0" smtClean="0"/>
              <a:t>Replace hardware networking devices with virtual networking from Vyatta </a:t>
            </a:r>
            <a:endParaRPr lang="en-US" sz="1600" dirty="0"/>
          </a:p>
        </p:txBody>
      </p:sp>
      <p:grpSp>
        <p:nvGrpSpPr>
          <p:cNvPr id="7" name="Group 6"/>
          <p:cNvGrpSpPr/>
          <p:nvPr/>
        </p:nvGrpSpPr>
        <p:grpSpPr>
          <a:xfrm>
            <a:off x="1666510" y="1242479"/>
            <a:ext cx="4960469" cy="2844445"/>
            <a:chOff x="1666510" y="1242479"/>
            <a:chExt cx="4960469" cy="2844445"/>
          </a:xfrm>
        </p:grpSpPr>
        <p:sp>
          <p:nvSpPr>
            <p:cNvPr id="6" name="Down Arrow 5"/>
            <p:cNvSpPr/>
            <p:nvPr/>
          </p:nvSpPr>
          <p:spPr>
            <a:xfrm>
              <a:off x="3693282" y="2156268"/>
              <a:ext cx="215102" cy="649189"/>
            </a:xfrm>
            <a:prstGeom prst="down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Down Arrow 106"/>
            <p:cNvSpPr/>
            <p:nvPr/>
          </p:nvSpPr>
          <p:spPr>
            <a:xfrm>
              <a:off x="4888430" y="1675456"/>
              <a:ext cx="215102" cy="649189"/>
            </a:xfrm>
            <a:prstGeom prst="down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Down Arrow 107"/>
            <p:cNvSpPr/>
            <p:nvPr/>
          </p:nvSpPr>
          <p:spPr>
            <a:xfrm>
              <a:off x="2757725" y="1242479"/>
              <a:ext cx="215102" cy="649189"/>
            </a:xfrm>
            <a:prstGeom prst="down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Down Arrow 108"/>
            <p:cNvSpPr/>
            <p:nvPr/>
          </p:nvSpPr>
          <p:spPr>
            <a:xfrm>
              <a:off x="2430595" y="3437735"/>
              <a:ext cx="215102" cy="649189"/>
            </a:xfrm>
            <a:prstGeom prst="down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Down Arrow 109"/>
            <p:cNvSpPr/>
            <p:nvPr/>
          </p:nvSpPr>
          <p:spPr>
            <a:xfrm>
              <a:off x="2021201" y="2866308"/>
              <a:ext cx="215102" cy="649189"/>
            </a:xfrm>
            <a:prstGeom prst="down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Down Arrow 110"/>
            <p:cNvSpPr/>
            <p:nvPr/>
          </p:nvSpPr>
          <p:spPr>
            <a:xfrm>
              <a:off x="6411877" y="1459938"/>
              <a:ext cx="215102" cy="649189"/>
            </a:xfrm>
            <a:prstGeom prst="down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Down Arrow 111"/>
            <p:cNvSpPr/>
            <p:nvPr/>
          </p:nvSpPr>
          <p:spPr>
            <a:xfrm>
              <a:off x="4512570" y="2472592"/>
              <a:ext cx="215102" cy="649189"/>
            </a:xfrm>
            <a:prstGeom prst="down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Down Arrow 112"/>
            <p:cNvSpPr/>
            <p:nvPr/>
          </p:nvSpPr>
          <p:spPr>
            <a:xfrm>
              <a:off x="5698537" y="2024286"/>
              <a:ext cx="215102" cy="649189"/>
            </a:xfrm>
            <a:prstGeom prst="down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Down Arrow 113"/>
            <p:cNvSpPr/>
            <p:nvPr/>
          </p:nvSpPr>
          <p:spPr>
            <a:xfrm>
              <a:off x="1666510" y="2221043"/>
              <a:ext cx="215102" cy="649189"/>
            </a:xfrm>
            <a:prstGeom prst="down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39259057"/>
      </p:ext>
    </p:extLst>
  </p:cSld>
  <p:clrMapOvr>
    <a:masterClrMapping/>
  </p:clrMapOvr>
  <mc:AlternateContent xmlns:mc="http://schemas.openxmlformats.org/markup-compatibility/2006" xmlns:p14="http://schemas.microsoft.com/office/powerpoint/2010/main">
    <mc:Choice Requires="p14">
      <p:transition spd="med" p14:dur="700" advTm="22111">
        <p:fade/>
      </p:transition>
    </mc:Choice>
    <mc:Fallback xmlns="">
      <p:transition spd="med" advTm="22111">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812" y="685354"/>
            <a:ext cx="8908915" cy="4183558"/>
            <a:chOff x="9812" y="685354"/>
            <a:chExt cx="8908915" cy="4183558"/>
          </a:xfrm>
        </p:grpSpPr>
        <p:grpSp>
          <p:nvGrpSpPr>
            <p:cNvPr id="3" name="Group 2"/>
            <p:cNvGrpSpPr/>
            <p:nvPr/>
          </p:nvGrpSpPr>
          <p:grpSpPr>
            <a:xfrm>
              <a:off x="609298" y="685354"/>
              <a:ext cx="8309429" cy="3600896"/>
              <a:chOff x="639763" y="974725"/>
              <a:chExt cx="8724900" cy="5121275"/>
            </a:xfrm>
          </p:grpSpPr>
          <p:sp>
            <p:nvSpPr>
              <p:cNvPr id="674" name="Freeform 673"/>
              <p:cNvSpPr/>
              <p:nvPr/>
            </p:nvSpPr>
            <p:spPr bwMode="auto">
              <a:xfrm>
                <a:off x="639763" y="974725"/>
                <a:ext cx="8724900" cy="5121275"/>
              </a:xfrm>
              <a:custGeom>
                <a:avLst/>
                <a:gdLst>
                  <a:gd name="connsiteX0" fmla="*/ 0 w 7239000"/>
                  <a:gd name="connsiteY0" fmla="*/ 0 h 4953000"/>
                  <a:gd name="connsiteX1" fmla="*/ 7239000 w 7239000"/>
                  <a:gd name="connsiteY1" fmla="*/ 0 h 4953000"/>
                  <a:gd name="connsiteX2" fmla="*/ 7239000 w 7239000"/>
                  <a:gd name="connsiteY2" fmla="*/ 4953000 h 4953000"/>
                  <a:gd name="connsiteX3" fmla="*/ 0 w 7239000"/>
                  <a:gd name="connsiteY3" fmla="*/ 4953000 h 4953000"/>
                  <a:gd name="connsiteX4" fmla="*/ 0 w 7239000"/>
                  <a:gd name="connsiteY4" fmla="*/ 0 h 4953000"/>
                  <a:gd name="connsiteX0" fmla="*/ 76200 w 7239000"/>
                  <a:gd name="connsiteY0" fmla="*/ 990600 h 4953000"/>
                  <a:gd name="connsiteX1" fmla="*/ 7239000 w 7239000"/>
                  <a:gd name="connsiteY1" fmla="*/ 0 h 4953000"/>
                  <a:gd name="connsiteX2" fmla="*/ 7239000 w 7239000"/>
                  <a:gd name="connsiteY2" fmla="*/ 4953000 h 4953000"/>
                  <a:gd name="connsiteX3" fmla="*/ 0 w 7239000"/>
                  <a:gd name="connsiteY3" fmla="*/ 4953000 h 4953000"/>
                  <a:gd name="connsiteX4" fmla="*/ 76200 w 7239000"/>
                  <a:gd name="connsiteY4"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0 w 7162800"/>
                  <a:gd name="connsiteY3" fmla="*/ 4038600 h 4953000"/>
                  <a:gd name="connsiteX4" fmla="*/ 0 w 7162800"/>
                  <a:gd name="connsiteY4"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3063240 w 7162800"/>
                  <a:gd name="connsiteY3" fmla="*/ 443484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1600200 w 7162800"/>
                  <a:gd name="connsiteY3" fmla="*/ 487680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1600200 w 7162800"/>
                  <a:gd name="connsiteY3" fmla="*/ 487680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2750820 w 7162800"/>
                  <a:gd name="connsiteY3" fmla="*/ 4907280 h 4953000"/>
                  <a:gd name="connsiteX4" fmla="*/ 1600200 w 7162800"/>
                  <a:gd name="connsiteY4" fmla="*/ 4876800 h 4953000"/>
                  <a:gd name="connsiteX5" fmla="*/ 0 w 7162800"/>
                  <a:gd name="connsiteY5" fmla="*/ 4038600 h 4953000"/>
                  <a:gd name="connsiteX6" fmla="*/ 0 w 7162800"/>
                  <a:gd name="connsiteY6"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2514600 w 7162800"/>
                  <a:gd name="connsiteY3" fmla="*/ 4876800 h 4953000"/>
                  <a:gd name="connsiteX4" fmla="*/ 1600200 w 7162800"/>
                  <a:gd name="connsiteY4" fmla="*/ 4876800 h 4953000"/>
                  <a:gd name="connsiteX5" fmla="*/ 0 w 7162800"/>
                  <a:gd name="connsiteY5" fmla="*/ 4038600 h 4953000"/>
                  <a:gd name="connsiteX6" fmla="*/ 0 w 7162800"/>
                  <a:gd name="connsiteY6" fmla="*/ 990600 h 4953000"/>
                  <a:gd name="connsiteX0" fmla="*/ 0 w 7162800"/>
                  <a:gd name="connsiteY0" fmla="*/ 990600 h 4876800"/>
                  <a:gd name="connsiteX1" fmla="*/ 7162800 w 7162800"/>
                  <a:gd name="connsiteY1" fmla="*/ 0 h 4876800"/>
                  <a:gd name="connsiteX2" fmla="*/ 7086600 w 7162800"/>
                  <a:gd name="connsiteY2" fmla="*/ 2209800 h 4876800"/>
                  <a:gd name="connsiteX3" fmla="*/ 2514600 w 7162800"/>
                  <a:gd name="connsiteY3" fmla="*/ 4876800 h 4876800"/>
                  <a:gd name="connsiteX4" fmla="*/ 1600200 w 7162800"/>
                  <a:gd name="connsiteY4" fmla="*/ 4876800 h 4876800"/>
                  <a:gd name="connsiteX5" fmla="*/ 0 w 7162800"/>
                  <a:gd name="connsiteY5" fmla="*/ 4038600 h 4876800"/>
                  <a:gd name="connsiteX6" fmla="*/ 0 w 7162800"/>
                  <a:gd name="connsiteY6" fmla="*/ 990600 h 4876800"/>
                  <a:gd name="connsiteX0" fmla="*/ 0 w 7086600"/>
                  <a:gd name="connsiteY0" fmla="*/ 914400 h 4800600"/>
                  <a:gd name="connsiteX1" fmla="*/ 7086600 w 7086600"/>
                  <a:gd name="connsiteY1" fmla="*/ 0 h 4800600"/>
                  <a:gd name="connsiteX2" fmla="*/ 7086600 w 7086600"/>
                  <a:gd name="connsiteY2" fmla="*/ 2133600 h 4800600"/>
                  <a:gd name="connsiteX3" fmla="*/ 2514600 w 7086600"/>
                  <a:gd name="connsiteY3" fmla="*/ 4800600 h 4800600"/>
                  <a:gd name="connsiteX4" fmla="*/ 1600200 w 7086600"/>
                  <a:gd name="connsiteY4" fmla="*/ 4800600 h 4800600"/>
                  <a:gd name="connsiteX5" fmla="*/ 0 w 7086600"/>
                  <a:gd name="connsiteY5" fmla="*/ 3962400 h 4800600"/>
                  <a:gd name="connsiteX6" fmla="*/ 0 w 7086600"/>
                  <a:gd name="connsiteY6" fmla="*/ 914400 h 4800600"/>
                  <a:gd name="connsiteX0" fmla="*/ 0 w 7086600"/>
                  <a:gd name="connsiteY0" fmla="*/ 914400 h 4800600"/>
                  <a:gd name="connsiteX1" fmla="*/ 2895600 w 7086600"/>
                  <a:gd name="connsiteY1" fmla="*/ 609600 h 4800600"/>
                  <a:gd name="connsiteX2" fmla="*/ 7086600 w 7086600"/>
                  <a:gd name="connsiteY2" fmla="*/ 0 h 4800600"/>
                  <a:gd name="connsiteX3" fmla="*/ 7086600 w 7086600"/>
                  <a:gd name="connsiteY3" fmla="*/ 2133600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2133600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889248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0 w 7086600"/>
                  <a:gd name="connsiteY5" fmla="*/ 3352800 h 4800600"/>
                  <a:gd name="connsiteX6" fmla="*/ 0 w 7086600"/>
                  <a:gd name="connsiteY6"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4181475 w 7086600"/>
                  <a:gd name="connsiteY4" fmla="*/ 3838575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6553200 w 7086600"/>
                  <a:gd name="connsiteY3" fmla="*/ 2819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117080"/>
                  <a:gd name="connsiteY0" fmla="*/ 914400 h 4800600"/>
                  <a:gd name="connsiteX1" fmla="*/ 1600200 w 7117080"/>
                  <a:gd name="connsiteY1" fmla="*/ 0 h 4800600"/>
                  <a:gd name="connsiteX2" fmla="*/ 7086600 w 7117080"/>
                  <a:gd name="connsiteY2" fmla="*/ 0 h 4800600"/>
                  <a:gd name="connsiteX3" fmla="*/ 7117080 w 7117080"/>
                  <a:gd name="connsiteY3" fmla="*/ 3185160 h 4800600"/>
                  <a:gd name="connsiteX4" fmla="*/ 5486400 w 7117080"/>
                  <a:gd name="connsiteY4" fmla="*/ 4114800 h 4800600"/>
                  <a:gd name="connsiteX5" fmla="*/ 2514600 w 7117080"/>
                  <a:gd name="connsiteY5" fmla="*/ 4800600 h 4800600"/>
                  <a:gd name="connsiteX6" fmla="*/ 0 w 7117080"/>
                  <a:gd name="connsiteY6" fmla="*/ 3352800 h 4800600"/>
                  <a:gd name="connsiteX7" fmla="*/ 0 w 7117080"/>
                  <a:gd name="connsiteY7" fmla="*/ 914400 h 4800600"/>
                  <a:gd name="connsiteX0" fmla="*/ 0 w 7095744"/>
                  <a:gd name="connsiteY0" fmla="*/ 914400 h 4800600"/>
                  <a:gd name="connsiteX1" fmla="*/ 1600200 w 7095744"/>
                  <a:gd name="connsiteY1" fmla="*/ 0 h 4800600"/>
                  <a:gd name="connsiteX2" fmla="*/ 7086600 w 7095744"/>
                  <a:gd name="connsiteY2" fmla="*/ 0 h 4800600"/>
                  <a:gd name="connsiteX3" fmla="*/ 7095744 w 7095744"/>
                  <a:gd name="connsiteY3" fmla="*/ 3166872 h 4800600"/>
                  <a:gd name="connsiteX4" fmla="*/ 5486400 w 7095744"/>
                  <a:gd name="connsiteY4" fmla="*/ 4114800 h 4800600"/>
                  <a:gd name="connsiteX5" fmla="*/ 2514600 w 7095744"/>
                  <a:gd name="connsiteY5" fmla="*/ 4800600 h 4800600"/>
                  <a:gd name="connsiteX6" fmla="*/ 0 w 7095744"/>
                  <a:gd name="connsiteY6" fmla="*/ 3352800 h 4800600"/>
                  <a:gd name="connsiteX7" fmla="*/ 0 w 7095744"/>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20496 h 4806696"/>
                  <a:gd name="connsiteX1" fmla="*/ 1600200 w 7086600"/>
                  <a:gd name="connsiteY1" fmla="*/ 6096 h 4806696"/>
                  <a:gd name="connsiteX2" fmla="*/ 5864352 w 7086600"/>
                  <a:gd name="connsiteY2" fmla="*/ 0 h 4806696"/>
                  <a:gd name="connsiteX3" fmla="*/ 7086600 w 7086600"/>
                  <a:gd name="connsiteY3" fmla="*/ 6096 h 4806696"/>
                  <a:gd name="connsiteX4" fmla="*/ 7086600 w 7086600"/>
                  <a:gd name="connsiteY4" fmla="*/ 3206496 h 4806696"/>
                  <a:gd name="connsiteX5" fmla="*/ 5486400 w 7086600"/>
                  <a:gd name="connsiteY5" fmla="*/ 4120896 h 4806696"/>
                  <a:gd name="connsiteX6" fmla="*/ 2514600 w 7086600"/>
                  <a:gd name="connsiteY6" fmla="*/ 4806696 h 4806696"/>
                  <a:gd name="connsiteX7" fmla="*/ 0 w 7086600"/>
                  <a:gd name="connsiteY7" fmla="*/ 3358896 h 4806696"/>
                  <a:gd name="connsiteX8" fmla="*/ 0 w 7086600"/>
                  <a:gd name="connsiteY8" fmla="*/ 920496 h 4806696"/>
                  <a:gd name="connsiteX0" fmla="*/ 0 w 7089648"/>
                  <a:gd name="connsiteY0" fmla="*/ 920496 h 4806696"/>
                  <a:gd name="connsiteX1" fmla="*/ 1600200 w 7089648"/>
                  <a:gd name="connsiteY1" fmla="*/ 6096 h 4806696"/>
                  <a:gd name="connsiteX2" fmla="*/ 5864352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1680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52160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4728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4728 w 7089648"/>
                  <a:gd name="connsiteY2" fmla="*/ 0 h 4806696"/>
                  <a:gd name="connsiteX3" fmla="*/ 7089648 w 7089648"/>
                  <a:gd name="connsiteY3" fmla="*/ 713232 h 4806696"/>
                  <a:gd name="connsiteX4" fmla="*/ 7086600 w 7089648"/>
                  <a:gd name="connsiteY4" fmla="*/ 3206496 h 4806696"/>
                  <a:gd name="connsiteX5" fmla="*/ 5486400 w 7089648"/>
                  <a:gd name="connsiteY5" fmla="*/ 4120896 h 4806696"/>
                  <a:gd name="connsiteX6" fmla="*/ 2514600 w 7089648"/>
                  <a:gd name="connsiteY6" fmla="*/ 4806696 h 4806696"/>
                  <a:gd name="connsiteX7" fmla="*/ 0 w 7089648"/>
                  <a:gd name="connsiteY7" fmla="*/ 3358896 h 4806696"/>
                  <a:gd name="connsiteX8" fmla="*/ 0 w 7089648"/>
                  <a:gd name="connsiteY8" fmla="*/ 920496 h 4806696"/>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3200400 h 4800600"/>
                  <a:gd name="connsiteX5" fmla="*/ 5486400 w 7089648"/>
                  <a:gd name="connsiteY5" fmla="*/ 411480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7086600 w 7089648"/>
                  <a:gd name="connsiteY5" fmla="*/ 3200400 h 4800600"/>
                  <a:gd name="connsiteX6" fmla="*/ 5486400 w 7089648"/>
                  <a:gd name="connsiteY6" fmla="*/ 411480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5486400 w 7089648"/>
                  <a:gd name="connsiteY5" fmla="*/ 411480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2514600 w 7089648"/>
                  <a:gd name="connsiteY5" fmla="*/ 4800600 h 4800600"/>
                  <a:gd name="connsiteX6" fmla="*/ 0 w 7089648"/>
                  <a:gd name="connsiteY6" fmla="*/ 3352800 h 4800600"/>
                  <a:gd name="connsiteX7" fmla="*/ 0 w 7089648"/>
                  <a:gd name="connsiteY7"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5849112 w 7089648"/>
                  <a:gd name="connsiteY3" fmla="*/ 0 h 4800600"/>
                  <a:gd name="connsiteX4" fmla="*/ 7089648 w 7089648"/>
                  <a:gd name="connsiteY4" fmla="*/ 707136 h 4800600"/>
                  <a:gd name="connsiteX5" fmla="*/ 7086600 w 7089648"/>
                  <a:gd name="connsiteY5" fmla="*/ 214884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5280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5280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6042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2616200 w 7089648"/>
                  <a:gd name="connsiteY3" fmla="*/ 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914400 h 4800600"/>
                  <a:gd name="connsiteX1" fmla="*/ 792480 w 7089648"/>
                  <a:gd name="connsiteY1" fmla="*/ 467360 h 4800600"/>
                  <a:gd name="connsiteX2" fmla="*/ 2590800 w 7089648"/>
                  <a:gd name="connsiteY2" fmla="*/ 0 h 4800600"/>
                  <a:gd name="connsiteX3" fmla="*/ 2616200 w 7089648"/>
                  <a:gd name="connsiteY3" fmla="*/ 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914400 h 4800600"/>
                  <a:gd name="connsiteX1" fmla="*/ 792480 w 7089648"/>
                  <a:gd name="connsiteY1" fmla="*/ 467360 h 4800600"/>
                  <a:gd name="connsiteX2" fmla="*/ 2590800 w 7089648"/>
                  <a:gd name="connsiteY2" fmla="*/ 0 h 4800600"/>
                  <a:gd name="connsiteX3" fmla="*/ 2971800 w 7089648"/>
                  <a:gd name="connsiteY3" fmla="*/ 22860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1219200 h 5105400"/>
                  <a:gd name="connsiteX1" fmla="*/ 792480 w 7089648"/>
                  <a:gd name="connsiteY1" fmla="*/ 772160 h 5105400"/>
                  <a:gd name="connsiteX2" fmla="*/ 2057400 w 7089648"/>
                  <a:gd name="connsiteY2" fmla="*/ 0 h 5105400"/>
                  <a:gd name="connsiteX3" fmla="*/ 2971800 w 7089648"/>
                  <a:gd name="connsiteY3" fmla="*/ 533400 h 5105400"/>
                  <a:gd name="connsiteX4" fmla="*/ 3360420 w 7089648"/>
                  <a:gd name="connsiteY4" fmla="*/ 304800 h 5105400"/>
                  <a:gd name="connsiteX5" fmla="*/ 5849112 w 7089648"/>
                  <a:gd name="connsiteY5" fmla="*/ 304800 h 5105400"/>
                  <a:gd name="connsiteX6" fmla="*/ 7089648 w 7089648"/>
                  <a:gd name="connsiteY6" fmla="*/ 1011936 h 5105400"/>
                  <a:gd name="connsiteX7" fmla="*/ 7086600 w 7089648"/>
                  <a:gd name="connsiteY7" fmla="*/ 2453640 h 5105400"/>
                  <a:gd name="connsiteX8" fmla="*/ 2514600 w 7089648"/>
                  <a:gd name="connsiteY8" fmla="*/ 5105400 h 5105400"/>
                  <a:gd name="connsiteX9" fmla="*/ 0 w 7089648"/>
                  <a:gd name="connsiteY9" fmla="*/ 3657600 h 5105400"/>
                  <a:gd name="connsiteX10" fmla="*/ 0 w 7089648"/>
                  <a:gd name="connsiteY10" fmla="*/ 1219200 h 5105400"/>
                  <a:gd name="connsiteX0" fmla="*/ 0 w 7089648"/>
                  <a:gd name="connsiteY0" fmla="*/ 1219200 h 5105400"/>
                  <a:gd name="connsiteX1" fmla="*/ 792480 w 7089648"/>
                  <a:gd name="connsiteY1" fmla="*/ 772160 h 5105400"/>
                  <a:gd name="connsiteX2" fmla="*/ 1558290 w 7089648"/>
                  <a:gd name="connsiteY2" fmla="*/ 304800 h 5105400"/>
                  <a:gd name="connsiteX3" fmla="*/ 2057400 w 7089648"/>
                  <a:gd name="connsiteY3" fmla="*/ 0 h 5105400"/>
                  <a:gd name="connsiteX4" fmla="*/ 2971800 w 7089648"/>
                  <a:gd name="connsiteY4" fmla="*/ 533400 h 5105400"/>
                  <a:gd name="connsiteX5" fmla="*/ 3360420 w 7089648"/>
                  <a:gd name="connsiteY5" fmla="*/ 304800 h 5105400"/>
                  <a:gd name="connsiteX6" fmla="*/ 5849112 w 7089648"/>
                  <a:gd name="connsiteY6" fmla="*/ 304800 h 5105400"/>
                  <a:gd name="connsiteX7" fmla="*/ 7089648 w 7089648"/>
                  <a:gd name="connsiteY7" fmla="*/ 1011936 h 5105400"/>
                  <a:gd name="connsiteX8" fmla="*/ 7086600 w 7089648"/>
                  <a:gd name="connsiteY8" fmla="*/ 2453640 h 5105400"/>
                  <a:gd name="connsiteX9" fmla="*/ 2514600 w 7089648"/>
                  <a:gd name="connsiteY9" fmla="*/ 5105400 h 5105400"/>
                  <a:gd name="connsiteX10" fmla="*/ 0 w 7089648"/>
                  <a:gd name="connsiteY10" fmla="*/ 3657600 h 5105400"/>
                  <a:gd name="connsiteX11" fmla="*/ 0 w 7089648"/>
                  <a:gd name="connsiteY11" fmla="*/ 1219200 h 5105400"/>
                  <a:gd name="connsiteX0" fmla="*/ 0 w 7089648"/>
                  <a:gd name="connsiteY0" fmla="*/ 1219200 h 5105400"/>
                  <a:gd name="connsiteX1" fmla="*/ 792480 w 7089648"/>
                  <a:gd name="connsiteY1" fmla="*/ 772160 h 5105400"/>
                  <a:gd name="connsiteX2" fmla="*/ 1558290 w 7089648"/>
                  <a:gd name="connsiteY2" fmla="*/ 304800 h 5105400"/>
                  <a:gd name="connsiteX3" fmla="*/ 2057400 w 7089648"/>
                  <a:gd name="connsiteY3" fmla="*/ 0 h 5105400"/>
                  <a:gd name="connsiteX4" fmla="*/ 2575560 w 7089648"/>
                  <a:gd name="connsiteY4" fmla="*/ 300990 h 5105400"/>
                  <a:gd name="connsiteX5" fmla="*/ 2971800 w 7089648"/>
                  <a:gd name="connsiteY5" fmla="*/ 533400 h 5105400"/>
                  <a:gd name="connsiteX6" fmla="*/ 3360420 w 7089648"/>
                  <a:gd name="connsiteY6" fmla="*/ 304800 h 5105400"/>
                  <a:gd name="connsiteX7" fmla="*/ 5849112 w 7089648"/>
                  <a:gd name="connsiteY7" fmla="*/ 304800 h 5105400"/>
                  <a:gd name="connsiteX8" fmla="*/ 7089648 w 7089648"/>
                  <a:gd name="connsiteY8" fmla="*/ 1011936 h 5105400"/>
                  <a:gd name="connsiteX9" fmla="*/ 7086600 w 7089648"/>
                  <a:gd name="connsiteY9" fmla="*/ 2453640 h 5105400"/>
                  <a:gd name="connsiteX10" fmla="*/ 2514600 w 7089648"/>
                  <a:gd name="connsiteY10" fmla="*/ 5105400 h 5105400"/>
                  <a:gd name="connsiteX11" fmla="*/ 0 w 7089648"/>
                  <a:gd name="connsiteY11" fmla="*/ 3657600 h 5105400"/>
                  <a:gd name="connsiteX12" fmla="*/ 0 w 7089648"/>
                  <a:gd name="connsiteY12" fmla="*/ 1219200 h 5105400"/>
                  <a:gd name="connsiteX0" fmla="*/ 0 w 7089648"/>
                  <a:gd name="connsiteY0" fmla="*/ 918210 h 4804410"/>
                  <a:gd name="connsiteX1" fmla="*/ 792480 w 7089648"/>
                  <a:gd name="connsiteY1" fmla="*/ 471170 h 4804410"/>
                  <a:gd name="connsiteX2" fmla="*/ 1558290 w 7089648"/>
                  <a:gd name="connsiteY2" fmla="*/ 3810 h 4804410"/>
                  <a:gd name="connsiteX3" fmla="*/ 2575560 w 7089648"/>
                  <a:gd name="connsiteY3" fmla="*/ 0 h 4804410"/>
                  <a:gd name="connsiteX4" fmla="*/ 2971800 w 7089648"/>
                  <a:gd name="connsiteY4" fmla="*/ 232410 h 4804410"/>
                  <a:gd name="connsiteX5" fmla="*/ 3360420 w 7089648"/>
                  <a:gd name="connsiteY5" fmla="*/ 3810 h 4804410"/>
                  <a:gd name="connsiteX6" fmla="*/ 5849112 w 7089648"/>
                  <a:gd name="connsiteY6" fmla="*/ 3810 h 4804410"/>
                  <a:gd name="connsiteX7" fmla="*/ 7089648 w 7089648"/>
                  <a:gd name="connsiteY7" fmla="*/ 710946 h 4804410"/>
                  <a:gd name="connsiteX8" fmla="*/ 7086600 w 7089648"/>
                  <a:gd name="connsiteY8" fmla="*/ 2152650 h 4804410"/>
                  <a:gd name="connsiteX9" fmla="*/ 2514600 w 7089648"/>
                  <a:gd name="connsiteY9" fmla="*/ 4804410 h 4804410"/>
                  <a:gd name="connsiteX10" fmla="*/ 0 w 7089648"/>
                  <a:gd name="connsiteY10" fmla="*/ 3356610 h 4804410"/>
                  <a:gd name="connsiteX11" fmla="*/ 0 w 7089648"/>
                  <a:gd name="connsiteY11" fmla="*/ 918210 h 4804410"/>
                  <a:gd name="connsiteX0" fmla="*/ 0 w 7089648"/>
                  <a:gd name="connsiteY0" fmla="*/ 914400 h 4800600"/>
                  <a:gd name="connsiteX1" fmla="*/ 792480 w 7089648"/>
                  <a:gd name="connsiteY1" fmla="*/ 467360 h 4800600"/>
                  <a:gd name="connsiteX2" fmla="*/ 1558290 w 7089648"/>
                  <a:gd name="connsiteY2" fmla="*/ 0 h 4800600"/>
                  <a:gd name="connsiteX3" fmla="*/ 259080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59080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1417320 h 4800600"/>
                  <a:gd name="connsiteX12" fmla="*/ 0 w 7089648"/>
                  <a:gd name="connsiteY12"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878840 w 7089648"/>
                  <a:gd name="connsiteY11" fmla="*/ 1432560 h 4800600"/>
                  <a:gd name="connsiteX12" fmla="*/ 0 w 7089648"/>
                  <a:gd name="connsiteY12" fmla="*/ 914400 h 4800600"/>
                  <a:gd name="connsiteX0" fmla="*/ 1219200 w 8308848"/>
                  <a:gd name="connsiteY0" fmla="*/ 914400 h 4800600"/>
                  <a:gd name="connsiteX1" fmla="*/ 2011680 w 8308848"/>
                  <a:gd name="connsiteY1" fmla="*/ 467360 h 4800600"/>
                  <a:gd name="connsiteX2" fmla="*/ 2785110 w 8308848"/>
                  <a:gd name="connsiteY2" fmla="*/ 3810 h 4800600"/>
                  <a:gd name="connsiteX3" fmla="*/ 3829050 w 8308848"/>
                  <a:gd name="connsiteY3" fmla="*/ 0 h 4800600"/>
                  <a:gd name="connsiteX4" fmla="*/ 4191000 w 8308848"/>
                  <a:gd name="connsiteY4" fmla="*/ 228600 h 4800600"/>
                  <a:gd name="connsiteX5" fmla="*/ 457962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219200 w 8308848"/>
                  <a:gd name="connsiteY12" fmla="*/ 914400 h 4800600"/>
                  <a:gd name="connsiteX0" fmla="*/ 1209040 w 8308848"/>
                  <a:gd name="connsiteY0" fmla="*/ 919480 h 4800600"/>
                  <a:gd name="connsiteX1" fmla="*/ 2011680 w 8308848"/>
                  <a:gd name="connsiteY1" fmla="*/ 467360 h 4800600"/>
                  <a:gd name="connsiteX2" fmla="*/ 2785110 w 8308848"/>
                  <a:gd name="connsiteY2" fmla="*/ 3810 h 4800600"/>
                  <a:gd name="connsiteX3" fmla="*/ 3829050 w 8308848"/>
                  <a:gd name="connsiteY3" fmla="*/ 0 h 4800600"/>
                  <a:gd name="connsiteX4" fmla="*/ 4191000 w 8308848"/>
                  <a:gd name="connsiteY4" fmla="*/ 228600 h 4800600"/>
                  <a:gd name="connsiteX5" fmla="*/ 457962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209040 w 8308848"/>
                  <a:gd name="connsiteY12" fmla="*/ 919480 h 4800600"/>
                  <a:gd name="connsiteX0" fmla="*/ 1209040 w 8308848"/>
                  <a:gd name="connsiteY0" fmla="*/ 925830 h 4806950"/>
                  <a:gd name="connsiteX1" fmla="*/ 2011680 w 8308848"/>
                  <a:gd name="connsiteY1" fmla="*/ 473710 h 4806950"/>
                  <a:gd name="connsiteX2" fmla="*/ 2785110 w 8308848"/>
                  <a:gd name="connsiteY2" fmla="*/ 0 h 4806950"/>
                  <a:gd name="connsiteX3" fmla="*/ 3829050 w 8308848"/>
                  <a:gd name="connsiteY3" fmla="*/ 6350 h 4806950"/>
                  <a:gd name="connsiteX4" fmla="*/ 4191000 w 8308848"/>
                  <a:gd name="connsiteY4" fmla="*/ 234950 h 4806950"/>
                  <a:gd name="connsiteX5" fmla="*/ 4579620 w 8308848"/>
                  <a:gd name="connsiteY5" fmla="*/ 6350 h 4806950"/>
                  <a:gd name="connsiteX6" fmla="*/ 7068312 w 8308848"/>
                  <a:gd name="connsiteY6" fmla="*/ 6350 h 4806950"/>
                  <a:gd name="connsiteX7" fmla="*/ 8308848 w 8308848"/>
                  <a:gd name="connsiteY7" fmla="*/ 713486 h 4806950"/>
                  <a:gd name="connsiteX8" fmla="*/ 8305800 w 8308848"/>
                  <a:gd name="connsiteY8" fmla="*/ 2155190 h 4806950"/>
                  <a:gd name="connsiteX9" fmla="*/ 3733800 w 8308848"/>
                  <a:gd name="connsiteY9" fmla="*/ 4806950 h 4806950"/>
                  <a:gd name="connsiteX10" fmla="*/ 0 w 8308848"/>
                  <a:gd name="connsiteY10" fmla="*/ 2653030 h 4806950"/>
                  <a:gd name="connsiteX11" fmla="*/ 2098040 w 8308848"/>
                  <a:gd name="connsiteY11" fmla="*/ 1438910 h 4806950"/>
                  <a:gd name="connsiteX12" fmla="*/ 1209040 w 8308848"/>
                  <a:gd name="connsiteY12" fmla="*/ 925830 h 4806950"/>
                  <a:gd name="connsiteX0" fmla="*/ 1209040 w 8308848"/>
                  <a:gd name="connsiteY0" fmla="*/ 925830 h 4806950"/>
                  <a:gd name="connsiteX1" fmla="*/ 278511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25830 h 4806950"/>
                  <a:gd name="connsiteX1" fmla="*/ 279527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25830 h 4806950"/>
                  <a:gd name="connsiteX1" fmla="*/ 282067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19480 h 4800600"/>
                  <a:gd name="connsiteX1" fmla="*/ 2790190 w 8308848"/>
                  <a:gd name="connsiteY1" fmla="*/ 889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209040 w 8308848"/>
                  <a:gd name="connsiteY11" fmla="*/ 919480 h 4800600"/>
                  <a:gd name="connsiteX0" fmla="*/ 120904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20904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4924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6299200 w 8308848"/>
                  <a:gd name="connsiteY6" fmla="*/ 20828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6096000 w 8308848"/>
                  <a:gd name="connsiteY6" fmla="*/ 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4579620 w 8308848"/>
                  <a:gd name="connsiteY4" fmla="*/ 0 h 4800600"/>
                  <a:gd name="connsiteX5" fmla="*/ 5339080 w 8308848"/>
                  <a:gd name="connsiteY5" fmla="*/ 452120 h 4800600"/>
                  <a:gd name="connsiteX6" fmla="*/ 6096000 w 8308848"/>
                  <a:gd name="connsiteY6" fmla="*/ 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5339080 w 8308848"/>
                  <a:gd name="connsiteY4" fmla="*/ 452120 h 4800600"/>
                  <a:gd name="connsiteX5" fmla="*/ 609600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5339080 w 8308848"/>
                  <a:gd name="connsiteY4" fmla="*/ 452120 h 4800600"/>
                  <a:gd name="connsiteX5" fmla="*/ 609600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32680 w 8308848"/>
                  <a:gd name="connsiteY3" fmla="*/ 67056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73320 w 8308848"/>
                  <a:gd name="connsiteY3" fmla="*/ 65024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73320 w 8308848"/>
                  <a:gd name="connsiteY3" fmla="*/ 65532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8848" h="4800600">
                    <a:moveTo>
                      <a:pt x="1198880" y="919480"/>
                    </a:moveTo>
                    <a:lnTo>
                      <a:pt x="2810510" y="3810"/>
                    </a:lnTo>
                    <a:lnTo>
                      <a:pt x="3829050" y="0"/>
                    </a:lnTo>
                    <a:lnTo>
                      <a:pt x="4973320" y="655320"/>
                    </a:lnTo>
                    <a:lnTo>
                      <a:pt x="6096000" y="0"/>
                    </a:lnTo>
                    <a:lnTo>
                      <a:pt x="7068312" y="0"/>
                    </a:lnTo>
                    <a:lnTo>
                      <a:pt x="8308848" y="707136"/>
                    </a:lnTo>
                    <a:lnTo>
                      <a:pt x="8305800" y="2148840"/>
                    </a:lnTo>
                    <a:lnTo>
                      <a:pt x="3733800" y="4800600"/>
                    </a:lnTo>
                    <a:lnTo>
                      <a:pt x="0" y="2646680"/>
                    </a:lnTo>
                    <a:lnTo>
                      <a:pt x="2098040" y="1432560"/>
                    </a:lnTo>
                    <a:lnTo>
                      <a:pt x="1198880" y="919480"/>
                    </a:lnTo>
                    <a:close/>
                  </a:path>
                </a:pathLst>
              </a:custGeom>
              <a:gradFill flip="none" rotWithShape="1">
                <a:gsLst>
                  <a:gs pos="11000">
                    <a:schemeClr val="bg1">
                      <a:lumMod val="50000"/>
                    </a:schemeClr>
                  </a:gs>
                  <a:gs pos="86000">
                    <a:schemeClr val="bg1">
                      <a:lumMod val="65000"/>
                    </a:schemeClr>
                  </a:gs>
                </a:gsLst>
                <a:lin ang="4800000" scaled="0"/>
                <a:tileRect/>
              </a:gradFill>
              <a:ln w="15875" cap="flat" cmpd="sng" algn="ctr">
                <a:solidFill>
                  <a:schemeClr val="tx1"/>
                </a:solidFill>
                <a:prstDash val="solid"/>
                <a:round/>
                <a:headEnd type="none" w="med" len="med"/>
                <a:tailEnd type="none" w="med" len="med"/>
              </a:ln>
              <a:effectLst>
                <a:outerShdw blurRad="38100" dist="38100" dir="2700000" algn="tl" rotWithShape="0">
                  <a:prstClr val="black">
                    <a:alpha val="40000"/>
                  </a:prstClr>
                </a:outerShdw>
              </a:effectLst>
            </p:spPr>
            <p:txBody>
              <a:bodyPr lIns="96661" tIns="48331" rIns="96661" bIns="48331"/>
              <a:lstStyle/>
              <a:p>
                <a:pPr defTabSz="863072">
                  <a:defRPr/>
                </a:pPr>
                <a:endParaRPr lang="en-US" sz="1400"/>
              </a:p>
            </p:txBody>
          </p:sp>
          <p:sp>
            <p:nvSpPr>
              <p:cNvPr id="596" name="Freeform 595"/>
              <p:cNvSpPr/>
              <p:nvPr/>
            </p:nvSpPr>
            <p:spPr bwMode="auto">
              <a:xfrm>
                <a:off x="640080" y="975360"/>
                <a:ext cx="8724290" cy="5120640"/>
              </a:xfrm>
              <a:custGeom>
                <a:avLst/>
                <a:gdLst>
                  <a:gd name="connsiteX0" fmla="*/ 0 w 7239000"/>
                  <a:gd name="connsiteY0" fmla="*/ 0 h 4953000"/>
                  <a:gd name="connsiteX1" fmla="*/ 7239000 w 7239000"/>
                  <a:gd name="connsiteY1" fmla="*/ 0 h 4953000"/>
                  <a:gd name="connsiteX2" fmla="*/ 7239000 w 7239000"/>
                  <a:gd name="connsiteY2" fmla="*/ 4953000 h 4953000"/>
                  <a:gd name="connsiteX3" fmla="*/ 0 w 7239000"/>
                  <a:gd name="connsiteY3" fmla="*/ 4953000 h 4953000"/>
                  <a:gd name="connsiteX4" fmla="*/ 0 w 7239000"/>
                  <a:gd name="connsiteY4" fmla="*/ 0 h 4953000"/>
                  <a:gd name="connsiteX0" fmla="*/ 76200 w 7239000"/>
                  <a:gd name="connsiteY0" fmla="*/ 990600 h 4953000"/>
                  <a:gd name="connsiteX1" fmla="*/ 7239000 w 7239000"/>
                  <a:gd name="connsiteY1" fmla="*/ 0 h 4953000"/>
                  <a:gd name="connsiteX2" fmla="*/ 7239000 w 7239000"/>
                  <a:gd name="connsiteY2" fmla="*/ 4953000 h 4953000"/>
                  <a:gd name="connsiteX3" fmla="*/ 0 w 7239000"/>
                  <a:gd name="connsiteY3" fmla="*/ 4953000 h 4953000"/>
                  <a:gd name="connsiteX4" fmla="*/ 76200 w 7239000"/>
                  <a:gd name="connsiteY4"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0 w 7162800"/>
                  <a:gd name="connsiteY3" fmla="*/ 4038600 h 4953000"/>
                  <a:gd name="connsiteX4" fmla="*/ 0 w 7162800"/>
                  <a:gd name="connsiteY4"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3063240 w 7162800"/>
                  <a:gd name="connsiteY3" fmla="*/ 443484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1600200 w 7162800"/>
                  <a:gd name="connsiteY3" fmla="*/ 487680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1600200 w 7162800"/>
                  <a:gd name="connsiteY3" fmla="*/ 487680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2750820 w 7162800"/>
                  <a:gd name="connsiteY3" fmla="*/ 4907280 h 4953000"/>
                  <a:gd name="connsiteX4" fmla="*/ 1600200 w 7162800"/>
                  <a:gd name="connsiteY4" fmla="*/ 4876800 h 4953000"/>
                  <a:gd name="connsiteX5" fmla="*/ 0 w 7162800"/>
                  <a:gd name="connsiteY5" fmla="*/ 4038600 h 4953000"/>
                  <a:gd name="connsiteX6" fmla="*/ 0 w 7162800"/>
                  <a:gd name="connsiteY6"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2514600 w 7162800"/>
                  <a:gd name="connsiteY3" fmla="*/ 4876800 h 4953000"/>
                  <a:gd name="connsiteX4" fmla="*/ 1600200 w 7162800"/>
                  <a:gd name="connsiteY4" fmla="*/ 4876800 h 4953000"/>
                  <a:gd name="connsiteX5" fmla="*/ 0 w 7162800"/>
                  <a:gd name="connsiteY5" fmla="*/ 4038600 h 4953000"/>
                  <a:gd name="connsiteX6" fmla="*/ 0 w 7162800"/>
                  <a:gd name="connsiteY6" fmla="*/ 990600 h 4953000"/>
                  <a:gd name="connsiteX0" fmla="*/ 0 w 7162800"/>
                  <a:gd name="connsiteY0" fmla="*/ 990600 h 4876800"/>
                  <a:gd name="connsiteX1" fmla="*/ 7162800 w 7162800"/>
                  <a:gd name="connsiteY1" fmla="*/ 0 h 4876800"/>
                  <a:gd name="connsiteX2" fmla="*/ 7086600 w 7162800"/>
                  <a:gd name="connsiteY2" fmla="*/ 2209800 h 4876800"/>
                  <a:gd name="connsiteX3" fmla="*/ 2514600 w 7162800"/>
                  <a:gd name="connsiteY3" fmla="*/ 4876800 h 4876800"/>
                  <a:gd name="connsiteX4" fmla="*/ 1600200 w 7162800"/>
                  <a:gd name="connsiteY4" fmla="*/ 4876800 h 4876800"/>
                  <a:gd name="connsiteX5" fmla="*/ 0 w 7162800"/>
                  <a:gd name="connsiteY5" fmla="*/ 4038600 h 4876800"/>
                  <a:gd name="connsiteX6" fmla="*/ 0 w 7162800"/>
                  <a:gd name="connsiteY6" fmla="*/ 990600 h 4876800"/>
                  <a:gd name="connsiteX0" fmla="*/ 0 w 7086600"/>
                  <a:gd name="connsiteY0" fmla="*/ 914400 h 4800600"/>
                  <a:gd name="connsiteX1" fmla="*/ 7086600 w 7086600"/>
                  <a:gd name="connsiteY1" fmla="*/ 0 h 4800600"/>
                  <a:gd name="connsiteX2" fmla="*/ 7086600 w 7086600"/>
                  <a:gd name="connsiteY2" fmla="*/ 2133600 h 4800600"/>
                  <a:gd name="connsiteX3" fmla="*/ 2514600 w 7086600"/>
                  <a:gd name="connsiteY3" fmla="*/ 4800600 h 4800600"/>
                  <a:gd name="connsiteX4" fmla="*/ 1600200 w 7086600"/>
                  <a:gd name="connsiteY4" fmla="*/ 4800600 h 4800600"/>
                  <a:gd name="connsiteX5" fmla="*/ 0 w 7086600"/>
                  <a:gd name="connsiteY5" fmla="*/ 3962400 h 4800600"/>
                  <a:gd name="connsiteX6" fmla="*/ 0 w 7086600"/>
                  <a:gd name="connsiteY6" fmla="*/ 914400 h 4800600"/>
                  <a:gd name="connsiteX0" fmla="*/ 0 w 7086600"/>
                  <a:gd name="connsiteY0" fmla="*/ 914400 h 4800600"/>
                  <a:gd name="connsiteX1" fmla="*/ 2895600 w 7086600"/>
                  <a:gd name="connsiteY1" fmla="*/ 609600 h 4800600"/>
                  <a:gd name="connsiteX2" fmla="*/ 7086600 w 7086600"/>
                  <a:gd name="connsiteY2" fmla="*/ 0 h 4800600"/>
                  <a:gd name="connsiteX3" fmla="*/ 7086600 w 7086600"/>
                  <a:gd name="connsiteY3" fmla="*/ 2133600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2133600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889248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0 w 7086600"/>
                  <a:gd name="connsiteY5" fmla="*/ 3352800 h 4800600"/>
                  <a:gd name="connsiteX6" fmla="*/ 0 w 7086600"/>
                  <a:gd name="connsiteY6"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4181475 w 7086600"/>
                  <a:gd name="connsiteY4" fmla="*/ 3838575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6553200 w 7086600"/>
                  <a:gd name="connsiteY3" fmla="*/ 2819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117080"/>
                  <a:gd name="connsiteY0" fmla="*/ 914400 h 4800600"/>
                  <a:gd name="connsiteX1" fmla="*/ 1600200 w 7117080"/>
                  <a:gd name="connsiteY1" fmla="*/ 0 h 4800600"/>
                  <a:gd name="connsiteX2" fmla="*/ 7086600 w 7117080"/>
                  <a:gd name="connsiteY2" fmla="*/ 0 h 4800600"/>
                  <a:gd name="connsiteX3" fmla="*/ 7117080 w 7117080"/>
                  <a:gd name="connsiteY3" fmla="*/ 3185160 h 4800600"/>
                  <a:gd name="connsiteX4" fmla="*/ 5486400 w 7117080"/>
                  <a:gd name="connsiteY4" fmla="*/ 4114800 h 4800600"/>
                  <a:gd name="connsiteX5" fmla="*/ 2514600 w 7117080"/>
                  <a:gd name="connsiteY5" fmla="*/ 4800600 h 4800600"/>
                  <a:gd name="connsiteX6" fmla="*/ 0 w 7117080"/>
                  <a:gd name="connsiteY6" fmla="*/ 3352800 h 4800600"/>
                  <a:gd name="connsiteX7" fmla="*/ 0 w 7117080"/>
                  <a:gd name="connsiteY7" fmla="*/ 914400 h 4800600"/>
                  <a:gd name="connsiteX0" fmla="*/ 0 w 7095744"/>
                  <a:gd name="connsiteY0" fmla="*/ 914400 h 4800600"/>
                  <a:gd name="connsiteX1" fmla="*/ 1600200 w 7095744"/>
                  <a:gd name="connsiteY1" fmla="*/ 0 h 4800600"/>
                  <a:gd name="connsiteX2" fmla="*/ 7086600 w 7095744"/>
                  <a:gd name="connsiteY2" fmla="*/ 0 h 4800600"/>
                  <a:gd name="connsiteX3" fmla="*/ 7095744 w 7095744"/>
                  <a:gd name="connsiteY3" fmla="*/ 3166872 h 4800600"/>
                  <a:gd name="connsiteX4" fmla="*/ 5486400 w 7095744"/>
                  <a:gd name="connsiteY4" fmla="*/ 4114800 h 4800600"/>
                  <a:gd name="connsiteX5" fmla="*/ 2514600 w 7095744"/>
                  <a:gd name="connsiteY5" fmla="*/ 4800600 h 4800600"/>
                  <a:gd name="connsiteX6" fmla="*/ 0 w 7095744"/>
                  <a:gd name="connsiteY6" fmla="*/ 3352800 h 4800600"/>
                  <a:gd name="connsiteX7" fmla="*/ 0 w 7095744"/>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20496 h 4806696"/>
                  <a:gd name="connsiteX1" fmla="*/ 1600200 w 7086600"/>
                  <a:gd name="connsiteY1" fmla="*/ 6096 h 4806696"/>
                  <a:gd name="connsiteX2" fmla="*/ 5864352 w 7086600"/>
                  <a:gd name="connsiteY2" fmla="*/ 0 h 4806696"/>
                  <a:gd name="connsiteX3" fmla="*/ 7086600 w 7086600"/>
                  <a:gd name="connsiteY3" fmla="*/ 6096 h 4806696"/>
                  <a:gd name="connsiteX4" fmla="*/ 7086600 w 7086600"/>
                  <a:gd name="connsiteY4" fmla="*/ 3206496 h 4806696"/>
                  <a:gd name="connsiteX5" fmla="*/ 5486400 w 7086600"/>
                  <a:gd name="connsiteY5" fmla="*/ 4120896 h 4806696"/>
                  <a:gd name="connsiteX6" fmla="*/ 2514600 w 7086600"/>
                  <a:gd name="connsiteY6" fmla="*/ 4806696 h 4806696"/>
                  <a:gd name="connsiteX7" fmla="*/ 0 w 7086600"/>
                  <a:gd name="connsiteY7" fmla="*/ 3358896 h 4806696"/>
                  <a:gd name="connsiteX8" fmla="*/ 0 w 7086600"/>
                  <a:gd name="connsiteY8" fmla="*/ 920496 h 4806696"/>
                  <a:gd name="connsiteX0" fmla="*/ 0 w 7089648"/>
                  <a:gd name="connsiteY0" fmla="*/ 920496 h 4806696"/>
                  <a:gd name="connsiteX1" fmla="*/ 1600200 w 7089648"/>
                  <a:gd name="connsiteY1" fmla="*/ 6096 h 4806696"/>
                  <a:gd name="connsiteX2" fmla="*/ 5864352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1680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52160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4728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4728 w 7089648"/>
                  <a:gd name="connsiteY2" fmla="*/ 0 h 4806696"/>
                  <a:gd name="connsiteX3" fmla="*/ 7089648 w 7089648"/>
                  <a:gd name="connsiteY3" fmla="*/ 713232 h 4806696"/>
                  <a:gd name="connsiteX4" fmla="*/ 7086600 w 7089648"/>
                  <a:gd name="connsiteY4" fmla="*/ 3206496 h 4806696"/>
                  <a:gd name="connsiteX5" fmla="*/ 5486400 w 7089648"/>
                  <a:gd name="connsiteY5" fmla="*/ 4120896 h 4806696"/>
                  <a:gd name="connsiteX6" fmla="*/ 2514600 w 7089648"/>
                  <a:gd name="connsiteY6" fmla="*/ 4806696 h 4806696"/>
                  <a:gd name="connsiteX7" fmla="*/ 0 w 7089648"/>
                  <a:gd name="connsiteY7" fmla="*/ 3358896 h 4806696"/>
                  <a:gd name="connsiteX8" fmla="*/ 0 w 7089648"/>
                  <a:gd name="connsiteY8" fmla="*/ 920496 h 4806696"/>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3200400 h 4800600"/>
                  <a:gd name="connsiteX5" fmla="*/ 5486400 w 7089648"/>
                  <a:gd name="connsiteY5" fmla="*/ 411480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7086600 w 7089648"/>
                  <a:gd name="connsiteY5" fmla="*/ 3200400 h 4800600"/>
                  <a:gd name="connsiteX6" fmla="*/ 5486400 w 7089648"/>
                  <a:gd name="connsiteY6" fmla="*/ 411480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5486400 w 7089648"/>
                  <a:gd name="connsiteY5" fmla="*/ 411480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2514600 w 7089648"/>
                  <a:gd name="connsiteY5" fmla="*/ 4800600 h 4800600"/>
                  <a:gd name="connsiteX6" fmla="*/ 0 w 7089648"/>
                  <a:gd name="connsiteY6" fmla="*/ 3352800 h 4800600"/>
                  <a:gd name="connsiteX7" fmla="*/ 0 w 7089648"/>
                  <a:gd name="connsiteY7"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5849112 w 7089648"/>
                  <a:gd name="connsiteY3" fmla="*/ 0 h 4800600"/>
                  <a:gd name="connsiteX4" fmla="*/ 7089648 w 7089648"/>
                  <a:gd name="connsiteY4" fmla="*/ 707136 h 4800600"/>
                  <a:gd name="connsiteX5" fmla="*/ 7086600 w 7089648"/>
                  <a:gd name="connsiteY5" fmla="*/ 214884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5280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5280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6042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2616200 w 7089648"/>
                  <a:gd name="connsiteY3" fmla="*/ 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914400 h 4800600"/>
                  <a:gd name="connsiteX1" fmla="*/ 792480 w 7089648"/>
                  <a:gd name="connsiteY1" fmla="*/ 467360 h 4800600"/>
                  <a:gd name="connsiteX2" fmla="*/ 2590800 w 7089648"/>
                  <a:gd name="connsiteY2" fmla="*/ 0 h 4800600"/>
                  <a:gd name="connsiteX3" fmla="*/ 2616200 w 7089648"/>
                  <a:gd name="connsiteY3" fmla="*/ 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914400 h 4800600"/>
                  <a:gd name="connsiteX1" fmla="*/ 792480 w 7089648"/>
                  <a:gd name="connsiteY1" fmla="*/ 467360 h 4800600"/>
                  <a:gd name="connsiteX2" fmla="*/ 2590800 w 7089648"/>
                  <a:gd name="connsiteY2" fmla="*/ 0 h 4800600"/>
                  <a:gd name="connsiteX3" fmla="*/ 2971800 w 7089648"/>
                  <a:gd name="connsiteY3" fmla="*/ 22860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1219200 h 5105400"/>
                  <a:gd name="connsiteX1" fmla="*/ 792480 w 7089648"/>
                  <a:gd name="connsiteY1" fmla="*/ 772160 h 5105400"/>
                  <a:gd name="connsiteX2" fmla="*/ 2057400 w 7089648"/>
                  <a:gd name="connsiteY2" fmla="*/ 0 h 5105400"/>
                  <a:gd name="connsiteX3" fmla="*/ 2971800 w 7089648"/>
                  <a:gd name="connsiteY3" fmla="*/ 533400 h 5105400"/>
                  <a:gd name="connsiteX4" fmla="*/ 3360420 w 7089648"/>
                  <a:gd name="connsiteY4" fmla="*/ 304800 h 5105400"/>
                  <a:gd name="connsiteX5" fmla="*/ 5849112 w 7089648"/>
                  <a:gd name="connsiteY5" fmla="*/ 304800 h 5105400"/>
                  <a:gd name="connsiteX6" fmla="*/ 7089648 w 7089648"/>
                  <a:gd name="connsiteY6" fmla="*/ 1011936 h 5105400"/>
                  <a:gd name="connsiteX7" fmla="*/ 7086600 w 7089648"/>
                  <a:gd name="connsiteY7" fmla="*/ 2453640 h 5105400"/>
                  <a:gd name="connsiteX8" fmla="*/ 2514600 w 7089648"/>
                  <a:gd name="connsiteY8" fmla="*/ 5105400 h 5105400"/>
                  <a:gd name="connsiteX9" fmla="*/ 0 w 7089648"/>
                  <a:gd name="connsiteY9" fmla="*/ 3657600 h 5105400"/>
                  <a:gd name="connsiteX10" fmla="*/ 0 w 7089648"/>
                  <a:gd name="connsiteY10" fmla="*/ 1219200 h 5105400"/>
                  <a:gd name="connsiteX0" fmla="*/ 0 w 7089648"/>
                  <a:gd name="connsiteY0" fmla="*/ 1219200 h 5105400"/>
                  <a:gd name="connsiteX1" fmla="*/ 792480 w 7089648"/>
                  <a:gd name="connsiteY1" fmla="*/ 772160 h 5105400"/>
                  <a:gd name="connsiteX2" fmla="*/ 1558290 w 7089648"/>
                  <a:gd name="connsiteY2" fmla="*/ 304800 h 5105400"/>
                  <a:gd name="connsiteX3" fmla="*/ 2057400 w 7089648"/>
                  <a:gd name="connsiteY3" fmla="*/ 0 h 5105400"/>
                  <a:gd name="connsiteX4" fmla="*/ 2971800 w 7089648"/>
                  <a:gd name="connsiteY4" fmla="*/ 533400 h 5105400"/>
                  <a:gd name="connsiteX5" fmla="*/ 3360420 w 7089648"/>
                  <a:gd name="connsiteY5" fmla="*/ 304800 h 5105400"/>
                  <a:gd name="connsiteX6" fmla="*/ 5849112 w 7089648"/>
                  <a:gd name="connsiteY6" fmla="*/ 304800 h 5105400"/>
                  <a:gd name="connsiteX7" fmla="*/ 7089648 w 7089648"/>
                  <a:gd name="connsiteY7" fmla="*/ 1011936 h 5105400"/>
                  <a:gd name="connsiteX8" fmla="*/ 7086600 w 7089648"/>
                  <a:gd name="connsiteY8" fmla="*/ 2453640 h 5105400"/>
                  <a:gd name="connsiteX9" fmla="*/ 2514600 w 7089648"/>
                  <a:gd name="connsiteY9" fmla="*/ 5105400 h 5105400"/>
                  <a:gd name="connsiteX10" fmla="*/ 0 w 7089648"/>
                  <a:gd name="connsiteY10" fmla="*/ 3657600 h 5105400"/>
                  <a:gd name="connsiteX11" fmla="*/ 0 w 7089648"/>
                  <a:gd name="connsiteY11" fmla="*/ 1219200 h 5105400"/>
                  <a:gd name="connsiteX0" fmla="*/ 0 w 7089648"/>
                  <a:gd name="connsiteY0" fmla="*/ 1219200 h 5105400"/>
                  <a:gd name="connsiteX1" fmla="*/ 792480 w 7089648"/>
                  <a:gd name="connsiteY1" fmla="*/ 772160 h 5105400"/>
                  <a:gd name="connsiteX2" fmla="*/ 1558290 w 7089648"/>
                  <a:gd name="connsiteY2" fmla="*/ 304800 h 5105400"/>
                  <a:gd name="connsiteX3" fmla="*/ 2057400 w 7089648"/>
                  <a:gd name="connsiteY3" fmla="*/ 0 h 5105400"/>
                  <a:gd name="connsiteX4" fmla="*/ 2575560 w 7089648"/>
                  <a:gd name="connsiteY4" fmla="*/ 300990 h 5105400"/>
                  <a:gd name="connsiteX5" fmla="*/ 2971800 w 7089648"/>
                  <a:gd name="connsiteY5" fmla="*/ 533400 h 5105400"/>
                  <a:gd name="connsiteX6" fmla="*/ 3360420 w 7089648"/>
                  <a:gd name="connsiteY6" fmla="*/ 304800 h 5105400"/>
                  <a:gd name="connsiteX7" fmla="*/ 5849112 w 7089648"/>
                  <a:gd name="connsiteY7" fmla="*/ 304800 h 5105400"/>
                  <a:gd name="connsiteX8" fmla="*/ 7089648 w 7089648"/>
                  <a:gd name="connsiteY8" fmla="*/ 1011936 h 5105400"/>
                  <a:gd name="connsiteX9" fmla="*/ 7086600 w 7089648"/>
                  <a:gd name="connsiteY9" fmla="*/ 2453640 h 5105400"/>
                  <a:gd name="connsiteX10" fmla="*/ 2514600 w 7089648"/>
                  <a:gd name="connsiteY10" fmla="*/ 5105400 h 5105400"/>
                  <a:gd name="connsiteX11" fmla="*/ 0 w 7089648"/>
                  <a:gd name="connsiteY11" fmla="*/ 3657600 h 5105400"/>
                  <a:gd name="connsiteX12" fmla="*/ 0 w 7089648"/>
                  <a:gd name="connsiteY12" fmla="*/ 1219200 h 5105400"/>
                  <a:gd name="connsiteX0" fmla="*/ 0 w 7089648"/>
                  <a:gd name="connsiteY0" fmla="*/ 918210 h 4804410"/>
                  <a:gd name="connsiteX1" fmla="*/ 792480 w 7089648"/>
                  <a:gd name="connsiteY1" fmla="*/ 471170 h 4804410"/>
                  <a:gd name="connsiteX2" fmla="*/ 1558290 w 7089648"/>
                  <a:gd name="connsiteY2" fmla="*/ 3810 h 4804410"/>
                  <a:gd name="connsiteX3" fmla="*/ 2575560 w 7089648"/>
                  <a:gd name="connsiteY3" fmla="*/ 0 h 4804410"/>
                  <a:gd name="connsiteX4" fmla="*/ 2971800 w 7089648"/>
                  <a:gd name="connsiteY4" fmla="*/ 232410 h 4804410"/>
                  <a:gd name="connsiteX5" fmla="*/ 3360420 w 7089648"/>
                  <a:gd name="connsiteY5" fmla="*/ 3810 h 4804410"/>
                  <a:gd name="connsiteX6" fmla="*/ 5849112 w 7089648"/>
                  <a:gd name="connsiteY6" fmla="*/ 3810 h 4804410"/>
                  <a:gd name="connsiteX7" fmla="*/ 7089648 w 7089648"/>
                  <a:gd name="connsiteY7" fmla="*/ 710946 h 4804410"/>
                  <a:gd name="connsiteX8" fmla="*/ 7086600 w 7089648"/>
                  <a:gd name="connsiteY8" fmla="*/ 2152650 h 4804410"/>
                  <a:gd name="connsiteX9" fmla="*/ 2514600 w 7089648"/>
                  <a:gd name="connsiteY9" fmla="*/ 4804410 h 4804410"/>
                  <a:gd name="connsiteX10" fmla="*/ 0 w 7089648"/>
                  <a:gd name="connsiteY10" fmla="*/ 3356610 h 4804410"/>
                  <a:gd name="connsiteX11" fmla="*/ 0 w 7089648"/>
                  <a:gd name="connsiteY11" fmla="*/ 918210 h 4804410"/>
                  <a:gd name="connsiteX0" fmla="*/ 0 w 7089648"/>
                  <a:gd name="connsiteY0" fmla="*/ 914400 h 4800600"/>
                  <a:gd name="connsiteX1" fmla="*/ 792480 w 7089648"/>
                  <a:gd name="connsiteY1" fmla="*/ 467360 h 4800600"/>
                  <a:gd name="connsiteX2" fmla="*/ 1558290 w 7089648"/>
                  <a:gd name="connsiteY2" fmla="*/ 0 h 4800600"/>
                  <a:gd name="connsiteX3" fmla="*/ 259080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59080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1417320 h 4800600"/>
                  <a:gd name="connsiteX12" fmla="*/ 0 w 7089648"/>
                  <a:gd name="connsiteY12"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878840 w 7089648"/>
                  <a:gd name="connsiteY11" fmla="*/ 1432560 h 4800600"/>
                  <a:gd name="connsiteX12" fmla="*/ 0 w 7089648"/>
                  <a:gd name="connsiteY12" fmla="*/ 914400 h 4800600"/>
                  <a:gd name="connsiteX0" fmla="*/ 1219200 w 8308848"/>
                  <a:gd name="connsiteY0" fmla="*/ 914400 h 4800600"/>
                  <a:gd name="connsiteX1" fmla="*/ 2011680 w 8308848"/>
                  <a:gd name="connsiteY1" fmla="*/ 467360 h 4800600"/>
                  <a:gd name="connsiteX2" fmla="*/ 2785110 w 8308848"/>
                  <a:gd name="connsiteY2" fmla="*/ 3810 h 4800600"/>
                  <a:gd name="connsiteX3" fmla="*/ 3829050 w 8308848"/>
                  <a:gd name="connsiteY3" fmla="*/ 0 h 4800600"/>
                  <a:gd name="connsiteX4" fmla="*/ 4191000 w 8308848"/>
                  <a:gd name="connsiteY4" fmla="*/ 228600 h 4800600"/>
                  <a:gd name="connsiteX5" fmla="*/ 457962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219200 w 8308848"/>
                  <a:gd name="connsiteY12" fmla="*/ 914400 h 4800600"/>
                  <a:gd name="connsiteX0" fmla="*/ 1209040 w 8308848"/>
                  <a:gd name="connsiteY0" fmla="*/ 919480 h 4800600"/>
                  <a:gd name="connsiteX1" fmla="*/ 2011680 w 8308848"/>
                  <a:gd name="connsiteY1" fmla="*/ 467360 h 4800600"/>
                  <a:gd name="connsiteX2" fmla="*/ 2785110 w 8308848"/>
                  <a:gd name="connsiteY2" fmla="*/ 3810 h 4800600"/>
                  <a:gd name="connsiteX3" fmla="*/ 3829050 w 8308848"/>
                  <a:gd name="connsiteY3" fmla="*/ 0 h 4800600"/>
                  <a:gd name="connsiteX4" fmla="*/ 4191000 w 8308848"/>
                  <a:gd name="connsiteY4" fmla="*/ 228600 h 4800600"/>
                  <a:gd name="connsiteX5" fmla="*/ 457962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209040 w 8308848"/>
                  <a:gd name="connsiteY12" fmla="*/ 919480 h 4800600"/>
                  <a:gd name="connsiteX0" fmla="*/ 1209040 w 8308848"/>
                  <a:gd name="connsiteY0" fmla="*/ 925830 h 4806950"/>
                  <a:gd name="connsiteX1" fmla="*/ 2011680 w 8308848"/>
                  <a:gd name="connsiteY1" fmla="*/ 473710 h 4806950"/>
                  <a:gd name="connsiteX2" fmla="*/ 2785110 w 8308848"/>
                  <a:gd name="connsiteY2" fmla="*/ 0 h 4806950"/>
                  <a:gd name="connsiteX3" fmla="*/ 3829050 w 8308848"/>
                  <a:gd name="connsiteY3" fmla="*/ 6350 h 4806950"/>
                  <a:gd name="connsiteX4" fmla="*/ 4191000 w 8308848"/>
                  <a:gd name="connsiteY4" fmla="*/ 234950 h 4806950"/>
                  <a:gd name="connsiteX5" fmla="*/ 4579620 w 8308848"/>
                  <a:gd name="connsiteY5" fmla="*/ 6350 h 4806950"/>
                  <a:gd name="connsiteX6" fmla="*/ 7068312 w 8308848"/>
                  <a:gd name="connsiteY6" fmla="*/ 6350 h 4806950"/>
                  <a:gd name="connsiteX7" fmla="*/ 8308848 w 8308848"/>
                  <a:gd name="connsiteY7" fmla="*/ 713486 h 4806950"/>
                  <a:gd name="connsiteX8" fmla="*/ 8305800 w 8308848"/>
                  <a:gd name="connsiteY8" fmla="*/ 2155190 h 4806950"/>
                  <a:gd name="connsiteX9" fmla="*/ 3733800 w 8308848"/>
                  <a:gd name="connsiteY9" fmla="*/ 4806950 h 4806950"/>
                  <a:gd name="connsiteX10" fmla="*/ 0 w 8308848"/>
                  <a:gd name="connsiteY10" fmla="*/ 2653030 h 4806950"/>
                  <a:gd name="connsiteX11" fmla="*/ 2098040 w 8308848"/>
                  <a:gd name="connsiteY11" fmla="*/ 1438910 h 4806950"/>
                  <a:gd name="connsiteX12" fmla="*/ 1209040 w 8308848"/>
                  <a:gd name="connsiteY12" fmla="*/ 925830 h 4806950"/>
                  <a:gd name="connsiteX0" fmla="*/ 1209040 w 8308848"/>
                  <a:gd name="connsiteY0" fmla="*/ 925830 h 4806950"/>
                  <a:gd name="connsiteX1" fmla="*/ 278511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25830 h 4806950"/>
                  <a:gd name="connsiteX1" fmla="*/ 279527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25830 h 4806950"/>
                  <a:gd name="connsiteX1" fmla="*/ 282067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19480 h 4800600"/>
                  <a:gd name="connsiteX1" fmla="*/ 2790190 w 8308848"/>
                  <a:gd name="connsiteY1" fmla="*/ 889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209040 w 8308848"/>
                  <a:gd name="connsiteY11" fmla="*/ 919480 h 4800600"/>
                  <a:gd name="connsiteX0" fmla="*/ 120904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20904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4924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6299200 w 8308848"/>
                  <a:gd name="connsiteY6" fmla="*/ 20828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6096000 w 8308848"/>
                  <a:gd name="connsiteY6" fmla="*/ 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4579620 w 8308848"/>
                  <a:gd name="connsiteY4" fmla="*/ 0 h 4800600"/>
                  <a:gd name="connsiteX5" fmla="*/ 5339080 w 8308848"/>
                  <a:gd name="connsiteY5" fmla="*/ 452120 h 4800600"/>
                  <a:gd name="connsiteX6" fmla="*/ 6096000 w 8308848"/>
                  <a:gd name="connsiteY6" fmla="*/ 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5339080 w 8308848"/>
                  <a:gd name="connsiteY4" fmla="*/ 452120 h 4800600"/>
                  <a:gd name="connsiteX5" fmla="*/ 609600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5339080 w 8308848"/>
                  <a:gd name="connsiteY4" fmla="*/ 452120 h 4800600"/>
                  <a:gd name="connsiteX5" fmla="*/ 609600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32680 w 8308848"/>
                  <a:gd name="connsiteY3" fmla="*/ 67056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73320 w 8308848"/>
                  <a:gd name="connsiteY3" fmla="*/ 65024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73320 w 8308848"/>
                  <a:gd name="connsiteY3" fmla="*/ 65532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8848" h="4800600">
                    <a:moveTo>
                      <a:pt x="1198880" y="919480"/>
                    </a:moveTo>
                    <a:lnTo>
                      <a:pt x="2810510" y="3810"/>
                    </a:lnTo>
                    <a:lnTo>
                      <a:pt x="3829050" y="0"/>
                    </a:lnTo>
                    <a:lnTo>
                      <a:pt x="4973320" y="655320"/>
                    </a:lnTo>
                    <a:lnTo>
                      <a:pt x="6096000" y="0"/>
                    </a:lnTo>
                    <a:lnTo>
                      <a:pt x="7068312" y="0"/>
                    </a:lnTo>
                    <a:lnTo>
                      <a:pt x="8308848" y="707136"/>
                    </a:lnTo>
                    <a:lnTo>
                      <a:pt x="8305800" y="2148840"/>
                    </a:lnTo>
                    <a:lnTo>
                      <a:pt x="3733800" y="4800600"/>
                    </a:lnTo>
                    <a:lnTo>
                      <a:pt x="0" y="2646680"/>
                    </a:lnTo>
                    <a:lnTo>
                      <a:pt x="2098040" y="1432560"/>
                    </a:lnTo>
                    <a:lnTo>
                      <a:pt x="1198880" y="919480"/>
                    </a:lnTo>
                    <a:close/>
                  </a:path>
                </a:pathLst>
              </a:custGeom>
              <a:blipFill dpi="0" rotWithShape="1">
                <a:blip r:embed="rId5" cstate="print"/>
                <a:srcRect/>
                <a:tile tx="0" ty="0" sx="10000" sy="10000" flip="xy" algn="tl"/>
              </a:blipFill>
              <a:ln w="9525" cap="flat" cmpd="sng" algn="ctr">
                <a:solidFill>
                  <a:schemeClr val="tx1"/>
                </a:solidFill>
                <a:prstDash val="solid"/>
                <a:round/>
                <a:headEnd type="none" w="med" len="med"/>
                <a:tailEnd type="none" w="med" len="med"/>
              </a:ln>
              <a:effectLst/>
            </p:spPr>
            <p:txBody>
              <a:bodyPr lIns="96661" tIns="48331" rIns="96661" bIns="48331"/>
              <a:lstStyle/>
              <a:p>
                <a:pPr defTabSz="863072">
                  <a:defRPr/>
                </a:pPr>
                <a:endParaRPr lang="en-US" sz="1400"/>
              </a:p>
            </p:txBody>
          </p:sp>
          <p:pic>
            <p:nvPicPr>
              <p:cNvPr id="29718"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050" y="1159512"/>
                <a:ext cx="6904038" cy="421322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5" name="Picture 5"/>
            <p:cNvPicPr>
              <a:picLocks noChangeAspect="1" noChangeArrowheads="1"/>
            </p:cNvPicPr>
            <p:nvPr/>
          </p:nvPicPr>
          <p:blipFill>
            <a:blip r:embed="rId7"/>
            <a:srcRect/>
            <a:stretch>
              <a:fillRect/>
            </a:stretch>
          </p:blipFill>
          <p:spPr bwMode="auto">
            <a:xfrm>
              <a:off x="2057703" y="2857500"/>
              <a:ext cx="1676702" cy="1331640"/>
            </a:xfrm>
            <a:prstGeom prst="rect">
              <a:avLst/>
            </a:prstGeom>
          </p:spPr>
        </p:pic>
        <p:cxnSp>
          <p:nvCxnSpPr>
            <p:cNvPr id="38" name="Straight Connector 306"/>
            <p:cNvCxnSpPr>
              <a:cxnSpLocks noChangeShapeType="1"/>
            </p:cNvCxnSpPr>
            <p:nvPr/>
          </p:nvCxnSpPr>
          <p:spPr bwMode="auto">
            <a:xfrm rot="-1800000">
              <a:off x="666751" y="4192488"/>
              <a:ext cx="53370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 name="Straight Connector 38"/>
            <p:cNvCxnSpPr/>
            <p:nvPr/>
          </p:nvCxnSpPr>
          <p:spPr bwMode="auto">
            <a:xfrm rot="1800000">
              <a:off x="1124857" y="4193605"/>
              <a:ext cx="533703" cy="0"/>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40" name="Group 767"/>
            <p:cNvGrpSpPr>
              <a:grpSpLocks/>
            </p:cNvGrpSpPr>
            <p:nvPr/>
          </p:nvGrpSpPr>
          <p:grpSpPr bwMode="auto">
            <a:xfrm rot="21351541">
              <a:off x="9812" y="3208154"/>
              <a:ext cx="1075418" cy="423096"/>
              <a:chOff x="6972300" y="4233228"/>
              <a:chExt cx="1439818" cy="754855"/>
            </a:xfrm>
          </p:grpSpPr>
          <p:sp>
            <p:nvSpPr>
              <p:cNvPr id="41" name="TextBox 40"/>
              <p:cNvSpPr txBox="1"/>
              <p:nvPr/>
            </p:nvSpPr>
            <p:spPr>
              <a:xfrm>
                <a:off x="7310873" y="4233228"/>
                <a:ext cx="1101245" cy="549112"/>
              </a:xfrm>
              <a:prstGeom prst="rect">
                <a:avLst/>
              </a:prstGeom>
              <a:noFill/>
              <a:scene3d>
                <a:camera prst="isometricLeftDown">
                  <a:rot lat="2100000" lon="2580000" rev="0"/>
                </a:camera>
                <a:lightRig rig="threePt" dir="t"/>
              </a:scene3d>
            </p:spPr>
            <p:txBody>
              <a:bodyPr wrap="none">
                <a:spAutoFit/>
              </a:bodyPr>
              <a:lstStyle/>
              <a:p>
                <a:pPr>
                  <a:defRPr/>
                </a:pPr>
                <a:r>
                  <a:rPr lang="en-US" sz="1400" b="1" dirty="0"/>
                  <a:t>VIRTUAL</a:t>
                </a:r>
              </a:p>
            </p:txBody>
          </p:sp>
          <p:sp>
            <p:nvSpPr>
              <p:cNvPr id="42" name="TextBox 41"/>
              <p:cNvSpPr txBox="1"/>
              <p:nvPr/>
            </p:nvSpPr>
            <p:spPr>
              <a:xfrm>
                <a:off x="6972300" y="4438971"/>
                <a:ext cx="1200914" cy="549112"/>
              </a:xfrm>
              <a:prstGeom prst="rect">
                <a:avLst/>
              </a:prstGeom>
              <a:noFill/>
              <a:scene3d>
                <a:camera prst="isometricLeftDown">
                  <a:rot lat="2100000" lon="2580000" rev="0"/>
                </a:camera>
                <a:lightRig rig="threePt" dir="t"/>
              </a:scene3d>
            </p:spPr>
            <p:txBody>
              <a:bodyPr wrap="none">
                <a:spAutoFit/>
              </a:bodyPr>
              <a:lstStyle/>
              <a:p>
                <a:pPr>
                  <a:defRPr/>
                </a:pPr>
                <a:r>
                  <a:rPr lang="en-US" sz="1400" b="1" dirty="0"/>
                  <a:t>PHYSICAL</a:t>
                </a:r>
              </a:p>
            </p:txBody>
          </p:sp>
        </p:grpSp>
        <p:cxnSp>
          <p:nvCxnSpPr>
            <p:cNvPr id="43" name="Straight Connector 42"/>
            <p:cNvCxnSpPr/>
            <p:nvPr/>
          </p:nvCxnSpPr>
          <p:spPr>
            <a:xfrm rot="60000">
              <a:off x="473227" y="3441279"/>
              <a:ext cx="3444119" cy="14276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44" name="Picture 27"/>
            <p:cNvPicPr>
              <a:picLocks noChangeAspect="1" noChangeArrowheads="1"/>
            </p:cNvPicPr>
            <p:nvPr/>
          </p:nvPicPr>
          <p:blipFill>
            <a:blip r:embed="rId8"/>
            <a:srcRect/>
            <a:stretch>
              <a:fillRect/>
            </a:stretch>
          </p:blipFill>
          <p:spPr bwMode="auto">
            <a:xfrm>
              <a:off x="1390953" y="4211464"/>
              <a:ext cx="480786" cy="222126"/>
            </a:xfrm>
            <a:prstGeom prst="rect">
              <a:avLst/>
            </a:prstGeom>
          </p:spPr>
        </p:pic>
        <p:sp>
          <p:nvSpPr>
            <p:cNvPr id="45" name="TextBox 44"/>
            <p:cNvSpPr txBox="1"/>
            <p:nvPr/>
          </p:nvSpPr>
          <p:spPr>
            <a:xfrm>
              <a:off x="1654423" y="4442641"/>
              <a:ext cx="1081726" cy="359402"/>
            </a:xfrm>
            <a:prstGeom prst="rect">
              <a:avLst/>
            </a:prstGeom>
            <a:noFill/>
            <a:scene3d>
              <a:camera prst="isometricLeftDown">
                <a:rot lat="2100000" lon="2580000" rev="0"/>
              </a:camera>
              <a:lightRig rig="threePt" dir="t"/>
            </a:scene3d>
          </p:spPr>
          <p:txBody>
            <a:bodyPr wrap="none" lIns="81607" tIns="40803" rIns="81607" bIns="40803">
              <a:spAutoFit/>
            </a:bodyPr>
            <a:lstStyle/>
            <a:p>
              <a:pPr>
                <a:defRPr/>
              </a:pPr>
              <a:r>
                <a:rPr lang="en-US" sz="900" b="1" dirty="0"/>
                <a:t>SERVICE PROVIDER</a:t>
              </a:r>
            </a:p>
            <a:p>
              <a:pPr>
                <a:defRPr/>
              </a:pPr>
              <a:r>
                <a:rPr lang="en-US" sz="900" b="1" dirty="0"/>
                <a:t>EQUIPMENT</a:t>
              </a:r>
            </a:p>
          </p:txBody>
        </p:sp>
        <p:sp>
          <p:nvSpPr>
            <p:cNvPr id="46" name="Left-Up Arrow 45"/>
            <p:cNvSpPr/>
            <p:nvPr/>
          </p:nvSpPr>
          <p:spPr bwMode="auto">
            <a:xfrm rot="21180000">
              <a:off x="3225800" y="4059758"/>
              <a:ext cx="2438400" cy="676072"/>
            </a:xfrm>
            <a:prstGeom prst="leftUpArrow">
              <a:avLst>
                <a:gd name="adj1" fmla="val 43001"/>
                <a:gd name="adj2" fmla="val 30244"/>
                <a:gd name="adj3" fmla="val 26659"/>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BottomDown"/>
              <a:lightRig rig="threePt" dir="t"/>
            </a:scene3d>
          </p:spPr>
          <p:txBody>
            <a:bodyPr lIns="326522" tIns="40803" rIns="326428" bIns="40803" anchor="ctr"/>
            <a:lstStyle/>
            <a:p>
              <a:pPr defTabSz="862826">
                <a:defRPr/>
              </a:pPr>
              <a:r>
                <a:rPr lang="en-US" sz="900" dirty="0"/>
                <a:t>HIGH SPEED INTERCONNECT TO STORAGE NETWORK</a:t>
              </a:r>
            </a:p>
          </p:txBody>
        </p:sp>
        <p:sp>
          <p:nvSpPr>
            <p:cNvPr id="47" name="Left-Right Arrow 46"/>
            <p:cNvSpPr/>
            <p:nvPr/>
          </p:nvSpPr>
          <p:spPr bwMode="auto">
            <a:xfrm rot="10380000" flipV="1">
              <a:off x="838201" y="3829050"/>
              <a:ext cx="3352804" cy="386862"/>
            </a:xfrm>
            <a:prstGeom prst="leftRightArrow">
              <a:avLst>
                <a:gd name="adj1" fmla="val 66083"/>
                <a:gd name="adj2" fmla="val 56083"/>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BottomDown">
                <a:rot lat="2123776" lon="18883146" rev="17982000"/>
              </a:camera>
              <a:lightRig rig="threePt" dir="t"/>
            </a:scene3d>
          </p:spPr>
          <p:txBody>
            <a:bodyPr lIns="81607" tIns="40803" rIns="81607" bIns="40803"/>
            <a:lstStyle/>
            <a:p>
              <a:pPr algn="ctr" defTabSz="862826">
                <a:defRPr/>
              </a:pPr>
              <a:r>
                <a:rPr lang="en-US" sz="1100" b="1" dirty="0">
                  <a:solidFill>
                    <a:srgbClr val="FFFF00"/>
                  </a:solidFill>
                  <a:effectLst>
                    <a:outerShdw blurRad="38100" dist="38100" dir="2700000" algn="tl">
                      <a:srgbClr val="000000">
                        <a:alpha val="43137"/>
                      </a:srgbClr>
                    </a:outerShdw>
                  </a:effectLst>
                </a:rPr>
                <a:t>HIGH SPEED BACKPLANE (TB/s)</a:t>
              </a:r>
            </a:p>
          </p:txBody>
        </p:sp>
        <p:sp>
          <p:nvSpPr>
            <p:cNvPr id="49" name="Left-Right Arrow 48"/>
            <p:cNvSpPr/>
            <p:nvPr/>
          </p:nvSpPr>
          <p:spPr bwMode="auto">
            <a:xfrm>
              <a:off x="1717679" y="3997689"/>
              <a:ext cx="663418" cy="311423"/>
            </a:xfrm>
            <a:prstGeom prst="leftRightArrow">
              <a:avLst>
                <a:gd name="adj1" fmla="val 65863"/>
                <a:gd name="adj2" fmla="val 37512"/>
              </a:avLst>
            </a:prstGeom>
            <a:solidFill>
              <a:schemeClr val="bg2">
                <a:lumMod val="60000"/>
                <a:lumOff val="40000"/>
              </a:schemeClr>
            </a:solidFill>
            <a:ln w="9525" cap="flat" cmpd="sng" algn="ctr">
              <a:solidFill>
                <a:schemeClr val="tx1"/>
              </a:solidFill>
              <a:prstDash val="solid"/>
              <a:round/>
              <a:headEnd type="none" w="med" len="med"/>
              <a:tailEnd type="none" w="med" len="med"/>
            </a:ln>
            <a:effectLst/>
            <a:scene3d>
              <a:camera prst="isometricTopUp"/>
              <a:lightRig rig="threePt" dir="t"/>
            </a:scene3d>
          </p:spPr>
          <p:txBody>
            <a:bodyPr/>
            <a:lstStyle/>
            <a:p>
              <a:pPr defTabSz="863072">
                <a:defRPr/>
              </a:pPr>
              <a:endParaRPr lang="en-US" sz="1400"/>
            </a:p>
          </p:txBody>
        </p:sp>
        <p:sp>
          <p:nvSpPr>
            <p:cNvPr id="50" name="Rectangle 49"/>
            <p:cNvSpPr/>
            <p:nvPr/>
          </p:nvSpPr>
          <p:spPr bwMode="auto">
            <a:xfrm>
              <a:off x="1706942" y="4003988"/>
              <a:ext cx="684892" cy="307777"/>
            </a:xfrm>
            <a:prstGeom prst="rect">
              <a:avLst/>
            </a:prstGeom>
            <a:scene3d>
              <a:camera prst="isometricTopUp"/>
              <a:lightRig rig="threePt" dir="t"/>
            </a:scene3d>
          </p:spPr>
          <p:txBody>
            <a:bodyPr>
              <a:spAutoFit/>
            </a:bodyPr>
            <a:lstStyle/>
            <a:p>
              <a:pPr algn="ctr" defTabSz="862826">
                <a:defRPr/>
              </a:pPr>
              <a:r>
                <a:rPr lang="en-US" sz="700" b="1" dirty="0"/>
                <a:t>INGRESS</a:t>
              </a:r>
            </a:p>
            <a:p>
              <a:pPr algn="ctr" defTabSz="862826">
                <a:defRPr/>
              </a:pPr>
              <a:r>
                <a:rPr lang="en-US" sz="700" b="1" dirty="0"/>
                <a:t>EGRESS</a:t>
              </a:r>
            </a:p>
          </p:txBody>
        </p:sp>
        <p:grpSp>
          <p:nvGrpSpPr>
            <p:cNvPr id="53" name="Group 1130"/>
            <p:cNvGrpSpPr>
              <a:grpSpLocks/>
            </p:cNvGrpSpPr>
            <p:nvPr/>
          </p:nvGrpSpPr>
          <p:grpSpPr bwMode="auto">
            <a:xfrm>
              <a:off x="51405" y="4007198"/>
              <a:ext cx="1050774" cy="460995"/>
              <a:chOff x="50798" y="5343524"/>
              <a:chExt cx="1050925" cy="614363"/>
            </a:xfrm>
          </p:grpSpPr>
          <p:pic>
            <p:nvPicPr>
              <p:cNvPr id="54" name="Picture 29"/>
              <p:cNvPicPr>
                <a:picLocks noChangeAspect="1" noChangeArrowheads="1"/>
              </p:cNvPicPr>
              <p:nvPr/>
            </p:nvPicPr>
            <p:blipFill>
              <a:blip r:embed="rId9"/>
              <a:srcRect/>
              <a:stretch>
                <a:fillRect/>
              </a:stretch>
            </p:blipFill>
            <p:spPr bwMode="auto">
              <a:xfrm>
                <a:off x="50798" y="5343524"/>
                <a:ext cx="1050925" cy="614363"/>
              </a:xfrm>
              <a:prstGeom prst="rect">
                <a:avLst/>
              </a:prstGeom>
            </p:spPr>
          </p:pic>
          <p:sp>
            <p:nvSpPr>
              <p:cNvPr id="55" name="TextBox 54"/>
              <p:cNvSpPr txBox="1"/>
              <p:nvPr/>
            </p:nvSpPr>
            <p:spPr>
              <a:xfrm>
                <a:off x="246636" y="5496891"/>
                <a:ext cx="659250" cy="307627"/>
              </a:xfrm>
              <a:prstGeom prst="rect">
                <a:avLst/>
              </a:prstGeom>
              <a:noFill/>
            </p:spPr>
            <p:txBody>
              <a:bodyPr wrap="none">
                <a:spAutoFit/>
              </a:bodyPr>
              <a:lstStyle/>
              <a:p>
                <a:pPr>
                  <a:defRPr/>
                </a:pPr>
                <a:r>
                  <a:rPr lang="en-US" sz="900" b="1" dirty="0">
                    <a:solidFill>
                      <a:schemeClr val="bg1"/>
                    </a:solidFill>
                    <a:effectLst>
                      <a:outerShdw blurRad="38100" dist="38100" dir="2700000" algn="tl">
                        <a:srgbClr val="000000">
                          <a:alpha val="43137"/>
                        </a:srgbClr>
                      </a:outerShdw>
                    </a:effectLst>
                  </a:rPr>
                  <a:t>INTERNET</a:t>
                </a:r>
              </a:p>
            </p:txBody>
          </p:sp>
        </p:grpSp>
      </p:grpSp>
      <p:sp>
        <p:nvSpPr>
          <p:cNvPr id="2" name="Title 1"/>
          <p:cNvSpPr>
            <a:spLocks noGrp="1"/>
          </p:cNvSpPr>
          <p:nvPr>
            <p:ph type="title" idx="4294967295"/>
          </p:nvPr>
        </p:nvSpPr>
        <p:spPr>
          <a:xfrm>
            <a:off x="142043" y="48772"/>
            <a:ext cx="8824243" cy="505266"/>
          </a:xfrm>
        </p:spPr>
        <p:txBody>
          <a:bodyPr vert="horz" wrap="square" lIns="91440" tIns="45720" rIns="91440" bIns="45720" rtlCol="0" anchor="b">
            <a:spAutoFit/>
          </a:bodyPr>
          <a:lstStyle/>
          <a:p>
            <a:r>
              <a:rPr lang="en-US" dirty="0" smtClean="0"/>
              <a:t>Capture as a template – step and repeat per tenant</a:t>
            </a:r>
            <a:endParaRPr lang="en-US" dirty="0"/>
          </a:p>
        </p:txBody>
      </p:sp>
      <p:sp>
        <p:nvSpPr>
          <p:cNvPr id="27" name="Rounded Rectangle 171"/>
          <p:cNvSpPr>
            <a:spLocks noChangeArrowheads="1"/>
          </p:cNvSpPr>
          <p:nvPr>
            <p:custDataLst>
              <p:tags r:id="rId2"/>
            </p:custDataLst>
          </p:nvPr>
        </p:nvSpPr>
        <p:spPr bwMode="auto">
          <a:xfrm>
            <a:off x="6069686" y="3458599"/>
            <a:ext cx="2919257" cy="1270306"/>
          </a:xfrm>
          <a:prstGeom prst="roundRect">
            <a:avLst>
              <a:gd name="adj" fmla="val 6944"/>
            </a:avLst>
          </a:prstGeom>
          <a:solidFill>
            <a:srgbClr val="D47D1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77221" tIns="38611" rIns="77221" bIns="38611" numCol="1" rtlCol="0" anchor="ctr" anchorCtr="0" compatLnSpc="1">
            <a:prstTxWarp prst="textNoShape">
              <a:avLst/>
            </a:prstTxWarp>
          </a:bodyPr>
          <a:lstStyle/>
          <a:p>
            <a:pPr algn="ctr" defTabSz="816452" fontAlgn="base">
              <a:spcBef>
                <a:spcPct val="0"/>
              </a:spcBef>
              <a:spcAft>
                <a:spcPct val="0"/>
              </a:spcAft>
            </a:pPr>
            <a:endParaRPr lang="en-US" sz="1400" dirty="0">
              <a:solidFill>
                <a:schemeClr val="tx1"/>
              </a:solidFill>
              <a:latin typeface="Arial" charset="0"/>
            </a:endParaRPr>
          </a:p>
        </p:txBody>
      </p:sp>
      <p:sp>
        <p:nvSpPr>
          <p:cNvPr id="28" name="Text Box 151"/>
          <p:cNvSpPr txBox="1">
            <a:spLocks noChangeArrowheads="1"/>
          </p:cNvSpPr>
          <p:nvPr/>
        </p:nvSpPr>
        <p:spPr bwMode="auto">
          <a:xfrm>
            <a:off x="6210102" y="3533894"/>
            <a:ext cx="2638425" cy="1062861"/>
          </a:xfrm>
          <a:prstGeom prst="rect">
            <a:avLst/>
          </a:prstGeom>
          <a:noFill/>
        </p:spPr>
        <p:txBody>
          <a:bodyPr wrap="square" lIns="77221" tIns="38611" rIns="77221" bIns="38611" rtlCol="0" anchor="ctr">
            <a:spAutoFit/>
          </a:bodyPr>
          <a:lstStyle>
            <a:defPPr>
              <a:defRPr lang="en-US"/>
            </a:defPPr>
            <a:lvl1pPr algn="ctr">
              <a:defRPr sz="1700" b="1">
                <a:solidFill>
                  <a:schemeClr val="bg1"/>
                </a:solidFill>
                <a:effectLst>
                  <a:outerShdw blurRad="38100" dist="38100" dir="2700000" algn="tl">
                    <a:srgbClr val="000000">
                      <a:alpha val="43137"/>
                    </a:srgbClr>
                  </a:outerShdw>
                </a:effectLst>
                <a:latin typeface="Calibri" pitchFamily="34" charset="0"/>
                <a:cs typeface="Calibri" pitchFamily="34" charset="0"/>
              </a:defRPr>
            </a:lvl1pPr>
          </a:lstStyle>
          <a:p>
            <a:r>
              <a:rPr lang="en-US" sz="1600" dirty="0" smtClean="0"/>
              <a:t>With </a:t>
            </a:r>
            <a:r>
              <a:rPr lang="en-US" sz="1600" dirty="0" err="1" smtClean="0"/>
              <a:t>NFV</a:t>
            </a:r>
            <a:r>
              <a:rPr lang="en-US" sz="1600" dirty="0" smtClean="0"/>
              <a:t> you can add, change or remove network devices in software </a:t>
            </a:r>
          </a:p>
          <a:p>
            <a:r>
              <a:rPr lang="en-US" sz="1600" dirty="0" smtClean="0"/>
              <a:t>or virtualize an entire DC</a:t>
            </a:r>
            <a:endParaRPr lang="en-US" sz="1600" dirty="0"/>
          </a:p>
        </p:txBody>
      </p:sp>
    </p:spTree>
    <p:custDataLst>
      <p:tags r:id="rId1"/>
    </p:custDataLst>
    <p:extLst>
      <p:ext uri="{BB962C8B-B14F-4D97-AF65-F5344CB8AC3E}">
        <p14:creationId xmlns:p14="http://schemas.microsoft.com/office/powerpoint/2010/main" val="1158243303"/>
      </p:ext>
    </p:extLst>
  </p:cSld>
  <p:clrMapOvr>
    <a:masterClrMapping/>
  </p:clrMapOvr>
  <mc:AlternateContent xmlns:mc="http://schemas.openxmlformats.org/markup-compatibility/2006" xmlns:p14="http://schemas.microsoft.com/office/powerpoint/2010/main">
    <mc:Choice Requires="p14">
      <p:transition spd="med" p14:dur="700" advTm="14203">
        <p:fade/>
      </p:transition>
    </mc:Choice>
    <mc:Fallback xmlns="">
      <p:transition spd="med" advTm="14203">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106919"/>
            <a:ext cx="8229600" cy="857250"/>
          </a:xfrm>
          <a:prstGeom prst="rect">
            <a:avLst/>
          </a:prstGeom>
        </p:spPr>
        <p:txBody>
          <a:bodyPr/>
          <a:lstStyle>
            <a:lvl1pPr algn="l" defTabSz="457200" rtl="0" eaLnBrk="1" latinLnBrk="0" hangingPunct="1">
              <a:spcBef>
                <a:spcPct val="0"/>
              </a:spcBef>
              <a:buNone/>
              <a:defRPr sz="3200" kern="1200">
                <a:solidFill>
                  <a:schemeClr val="tx1">
                    <a:lumMod val="65000"/>
                    <a:lumOff val="35000"/>
                  </a:schemeClr>
                </a:solidFill>
                <a:latin typeface="Verdana"/>
                <a:ea typeface="+mj-ea"/>
                <a:cs typeface="+mj-cs"/>
              </a:defRPr>
            </a:lvl1pPr>
          </a:lstStyle>
          <a:p>
            <a:r>
              <a:rPr lang="en-US" dirty="0" smtClean="0"/>
              <a:t>Vyatta Offers</a:t>
            </a:r>
            <a:endParaRPr lang="en-US" dirty="0"/>
          </a:p>
        </p:txBody>
      </p:sp>
      <p:cxnSp>
        <p:nvCxnSpPr>
          <p:cNvPr id="4" name="Straight Connector 3"/>
          <p:cNvCxnSpPr/>
          <p:nvPr/>
        </p:nvCxnSpPr>
        <p:spPr>
          <a:xfrm>
            <a:off x="6178100" y="1937358"/>
            <a:ext cx="27811" cy="2206178"/>
          </a:xfrm>
          <a:prstGeom prst="line">
            <a:avLst/>
          </a:prstGeom>
          <a:ln>
            <a:solidFill>
              <a:srgbClr val="7F7F7F"/>
            </a:solidFill>
          </a:ln>
        </p:spPr>
        <p:style>
          <a:lnRef idx="2">
            <a:schemeClr val="dk1"/>
          </a:lnRef>
          <a:fillRef idx="0">
            <a:schemeClr val="dk1"/>
          </a:fillRef>
          <a:effectRef idx="1">
            <a:schemeClr val="dk1"/>
          </a:effectRef>
          <a:fontRef idx="minor">
            <a:schemeClr val="tx1"/>
          </a:fontRef>
        </p:style>
      </p:cxnSp>
      <p:sp>
        <p:nvSpPr>
          <p:cNvPr id="5" name="TextBox 4"/>
          <p:cNvSpPr txBox="1"/>
          <p:nvPr/>
        </p:nvSpPr>
        <p:spPr>
          <a:xfrm>
            <a:off x="6701310" y="1850882"/>
            <a:ext cx="1863332" cy="707886"/>
          </a:xfrm>
          <a:prstGeom prst="rect">
            <a:avLst/>
          </a:prstGeom>
          <a:noFill/>
        </p:spPr>
        <p:txBody>
          <a:bodyPr wrap="square" rtlCol="0">
            <a:spAutoFit/>
          </a:bodyPr>
          <a:lstStyle/>
          <a:p>
            <a:pPr algn="ctr"/>
            <a:r>
              <a:rPr lang="en-US" sz="2000" dirty="0" smtClean="0">
                <a:latin typeface="Verdana"/>
                <a:cs typeface="Verdana"/>
              </a:rPr>
              <a:t>Extensive VPN</a:t>
            </a:r>
            <a:endParaRPr lang="en-US" sz="2000" dirty="0">
              <a:latin typeface="Verdana"/>
              <a:cs typeface="Verdana"/>
            </a:endParaRPr>
          </a:p>
        </p:txBody>
      </p:sp>
      <p:sp>
        <p:nvSpPr>
          <p:cNvPr id="6" name="TextBox 5"/>
          <p:cNvSpPr txBox="1"/>
          <p:nvPr/>
        </p:nvSpPr>
        <p:spPr>
          <a:xfrm>
            <a:off x="6701310" y="3655296"/>
            <a:ext cx="1863332" cy="400110"/>
          </a:xfrm>
          <a:prstGeom prst="rect">
            <a:avLst/>
          </a:prstGeom>
          <a:noFill/>
        </p:spPr>
        <p:txBody>
          <a:bodyPr wrap="square" rtlCol="0">
            <a:spAutoFit/>
          </a:bodyPr>
          <a:lstStyle/>
          <a:p>
            <a:pPr algn="ctr"/>
            <a:r>
              <a:rPr lang="en-US" sz="2000" dirty="0" smtClean="0">
                <a:latin typeface="Verdana"/>
                <a:cs typeface="Verdana"/>
              </a:rPr>
              <a:t>IPSec, SSL</a:t>
            </a:r>
            <a:endParaRPr lang="en-US" sz="2000" dirty="0">
              <a:latin typeface="Verdana"/>
              <a:cs typeface="Verdana"/>
            </a:endParaRPr>
          </a:p>
        </p:txBody>
      </p:sp>
      <p:pic>
        <p:nvPicPr>
          <p:cNvPr id="7" name="Picture 4" descr="VPN-lock"/>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20376" y="2552033"/>
            <a:ext cx="1023510" cy="10235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6787" y="1850882"/>
            <a:ext cx="1863332" cy="707886"/>
          </a:xfrm>
          <a:prstGeom prst="rect">
            <a:avLst/>
          </a:prstGeom>
          <a:noFill/>
        </p:spPr>
        <p:txBody>
          <a:bodyPr wrap="square" rtlCol="0">
            <a:spAutoFit/>
          </a:bodyPr>
          <a:lstStyle/>
          <a:p>
            <a:pPr algn="ctr"/>
            <a:r>
              <a:rPr lang="en-US" sz="2000" dirty="0" smtClean="0">
                <a:latin typeface="Verdana"/>
                <a:cs typeface="Verdana"/>
              </a:rPr>
              <a:t>Advanced Routing</a:t>
            </a:r>
            <a:endParaRPr lang="en-US" sz="2000" dirty="0">
              <a:latin typeface="Verdana"/>
              <a:cs typeface="Verdana"/>
            </a:endParaRPr>
          </a:p>
        </p:txBody>
      </p:sp>
      <p:sp>
        <p:nvSpPr>
          <p:cNvPr id="10" name="TextBox 9"/>
          <p:cNvSpPr txBox="1"/>
          <p:nvPr/>
        </p:nvSpPr>
        <p:spPr>
          <a:xfrm>
            <a:off x="700299" y="3637806"/>
            <a:ext cx="1863332" cy="400110"/>
          </a:xfrm>
          <a:prstGeom prst="rect">
            <a:avLst/>
          </a:prstGeom>
          <a:noFill/>
        </p:spPr>
        <p:txBody>
          <a:bodyPr wrap="square" rtlCol="0">
            <a:spAutoFit/>
          </a:bodyPr>
          <a:lstStyle/>
          <a:p>
            <a:pPr algn="ctr"/>
            <a:r>
              <a:rPr lang="en-US" sz="2000" dirty="0" smtClean="0">
                <a:latin typeface="Verdana"/>
                <a:cs typeface="Verdana"/>
              </a:rPr>
              <a:t>OSPF, BGP</a:t>
            </a:r>
            <a:endParaRPr lang="en-US" sz="2000" dirty="0">
              <a:latin typeface="Verdana"/>
              <a:cs typeface="Verdana"/>
            </a:endParaRPr>
          </a:p>
        </p:txBody>
      </p:sp>
      <p:pic>
        <p:nvPicPr>
          <p:cNvPr id="11" name="Picture 5" descr="router-orange_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6973" y="2628713"/>
            <a:ext cx="14652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p:nvCxnSpPr>
        <p:spPr>
          <a:xfrm>
            <a:off x="2985039" y="1937358"/>
            <a:ext cx="27811" cy="2206178"/>
          </a:xfrm>
          <a:prstGeom prst="line">
            <a:avLst/>
          </a:prstGeom>
          <a:ln>
            <a:solidFill>
              <a:srgbClr val="7F7F7F"/>
            </a:solidFill>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643849" y="1850882"/>
            <a:ext cx="1863332" cy="707886"/>
          </a:xfrm>
          <a:prstGeom prst="rect">
            <a:avLst/>
          </a:prstGeom>
          <a:noFill/>
        </p:spPr>
        <p:txBody>
          <a:bodyPr wrap="square" rtlCol="0">
            <a:spAutoFit/>
          </a:bodyPr>
          <a:lstStyle/>
          <a:p>
            <a:pPr algn="ctr"/>
            <a:r>
              <a:rPr lang="en-US" sz="2000" dirty="0" smtClean="0">
                <a:latin typeface="Verdana"/>
                <a:cs typeface="Verdana"/>
              </a:rPr>
              <a:t>Stateful Firewall</a:t>
            </a:r>
            <a:endParaRPr lang="en-US" sz="2000" dirty="0">
              <a:latin typeface="Verdana"/>
              <a:cs typeface="Verdana"/>
            </a:endParaRPr>
          </a:p>
        </p:txBody>
      </p:sp>
      <p:sp>
        <p:nvSpPr>
          <p:cNvPr id="15" name="TextBox 14"/>
          <p:cNvSpPr txBox="1"/>
          <p:nvPr/>
        </p:nvSpPr>
        <p:spPr>
          <a:xfrm>
            <a:off x="3657361" y="3637806"/>
            <a:ext cx="1863332" cy="400110"/>
          </a:xfrm>
          <a:prstGeom prst="rect">
            <a:avLst/>
          </a:prstGeom>
          <a:noFill/>
        </p:spPr>
        <p:txBody>
          <a:bodyPr wrap="square" rtlCol="0">
            <a:spAutoFit/>
          </a:bodyPr>
          <a:lstStyle/>
          <a:p>
            <a:pPr algn="ctr"/>
            <a:r>
              <a:rPr lang="en-US" sz="2000" dirty="0" smtClean="0">
                <a:latin typeface="Verdana"/>
                <a:cs typeface="Verdana"/>
              </a:rPr>
              <a:t>Stateful, NAT</a:t>
            </a:r>
            <a:endParaRPr lang="en-US" sz="2000" dirty="0">
              <a:latin typeface="Verdana"/>
              <a:cs typeface="Verdana"/>
            </a:endParaRPr>
          </a:p>
        </p:txBody>
      </p:sp>
      <p:pic>
        <p:nvPicPr>
          <p:cNvPr id="16" name="Picture 15" descr="30_firewal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616" y="2646754"/>
            <a:ext cx="1248388" cy="801717"/>
          </a:xfrm>
          <a:prstGeom prst="rect">
            <a:avLst/>
          </a:prstGeom>
        </p:spPr>
      </p:pic>
      <p:sp>
        <p:nvSpPr>
          <p:cNvPr id="17" name="Footer Placeholder 16"/>
          <p:cNvSpPr>
            <a:spLocks noGrp="1"/>
          </p:cNvSpPr>
          <p:nvPr>
            <p:ph type="ftr" sz="quarter" idx="11"/>
          </p:nvPr>
        </p:nvSpPr>
        <p:spPr/>
        <p:txBody>
          <a:bodyPr/>
          <a:lstStyle/>
          <a:p>
            <a:r>
              <a:rPr lang="en-US" smtClean="0"/>
              <a:t>© 2013 Brocade Communications Systems, Inc. CONFIDENTIAL—For Internal Use Only</a:t>
            </a:r>
            <a:endParaRPr lang="en-US" dirty="0"/>
          </a:p>
        </p:txBody>
      </p:sp>
      <p:sp>
        <p:nvSpPr>
          <p:cNvPr id="18" name="Slide Number Placeholder 17"/>
          <p:cNvSpPr>
            <a:spLocks noGrp="1"/>
          </p:cNvSpPr>
          <p:nvPr>
            <p:ph type="sldNum" sz="quarter" idx="12"/>
          </p:nvPr>
        </p:nvSpPr>
        <p:spPr/>
        <p:txBody>
          <a:bodyPr/>
          <a:lstStyle/>
          <a:p>
            <a:fld id="{AF75801B-4D39-47AA-8E71-5A8545C958A9}" type="slidenum">
              <a:rPr lang="en-US" smtClean="0"/>
              <a:pPr/>
              <a:t>22</a:t>
            </a:fld>
            <a:endParaRPr lang="en-US" dirty="0"/>
          </a:p>
        </p:txBody>
      </p:sp>
    </p:spTree>
    <p:extLst>
      <p:ext uri="{BB962C8B-B14F-4D97-AF65-F5344CB8AC3E}">
        <p14:creationId xmlns:p14="http://schemas.microsoft.com/office/powerpoint/2010/main" val="321393674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normAutofit/>
          </a:bodyPr>
          <a:lstStyle/>
          <a:p>
            <a:r>
              <a:rPr lang="en-US" dirty="0" smtClean="0"/>
              <a:t>Who is Vyatta?</a:t>
            </a:r>
            <a:endParaRPr lang="en-US" dirty="0"/>
          </a:p>
        </p:txBody>
      </p:sp>
      <p:pic>
        <p:nvPicPr>
          <p:cNvPr id="10" name="Picture 87"/>
          <p:cNvPicPr>
            <a:picLocks noChangeAspect="1"/>
          </p:cNvPicPr>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0050" y="3801256"/>
            <a:ext cx="1029607" cy="503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21"/>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14854" y="3864483"/>
            <a:ext cx="816815" cy="7347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2" name="Picture 23"/>
          <p:cNvPicPr>
            <a:picLocks noChangeAspect="1"/>
          </p:cNvPicPr>
          <p:nvPr/>
        </p:nvPicPr>
        <p:blipFill>
          <a:blip r:embed="rId4" cstate="screen">
            <a:clrChange>
              <a:clrFrom>
                <a:srgbClr val="FDFFFD"/>
              </a:clrFrom>
              <a:clrTo>
                <a:srgbClr val="FDFFFD">
                  <a:alpha val="0"/>
                </a:srgbClr>
              </a:clrTo>
            </a:clrChange>
            <a:extLst>
              <a:ext uri="{28A0092B-C50C-407E-A947-70E740481C1C}">
                <a14:useLocalDpi xmlns:a14="http://schemas.microsoft.com/office/drawing/2010/main" val="0"/>
              </a:ext>
            </a:extLst>
          </a:blip>
          <a:srcRect/>
          <a:stretch>
            <a:fillRect/>
          </a:stretch>
        </p:blipFill>
        <p:spPr bwMode="auto">
          <a:xfrm>
            <a:off x="6199996" y="4511211"/>
            <a:ext cx="1571403" cy="52011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3" name="Picture 25"/>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77303" y="774267"/>
            <a:ext cx="810381" cy="6019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4" name="Picture 26"/>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2169" y="4134593"/>
            <a:ext cx="745370" cy="66450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5" name="Picture 27"/>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2070433" y="4135605"/>
            <a:ext cx="1017512" cy="7512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6" name="Picture 28"/>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1687105" y="3930294"/>
            <a:ext cx="1019023" cy="21888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8" name="Picture 38"/>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93943" y="863248"/>
            <a:ext cx="1201964" cy="5524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9" name="Picture 39"/>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241" y="2555320"/>
            <a:ext cx="916214" cy="26977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1" name="Picture 41"/>
          <p:cNvPicPr>
            <a:picLocks noChangeAspect="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4976101" y="4090682"/>
            <a:ext cx="562429" cy="498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2" name="Picture 42"/>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9583" y="1075235"/>
            <a:ext cx="769560" cy="3404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3" name="Picture 43"/>
          <p:cNvPicPr>
            <a:picLocks noChangeAspect="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6538806" y="4312121"/>
            <a:ext cx="1276048" cy="315887"/>
          </a:xfrm>
          <a:prstGeom prst="rect">
            <a:avLst/>
          </a:prstGeom>
          <a:solidFill>
            <a:schemeClr val="bg1"/>
          </a:solidFill>
          <a:ln>
            <a:noFill/>
          </a:ln>
        </p:spPr>
      </p:pic>
      <p:pic>
        <p:nvPicPr>
          <p:cNvPr id="47" name="Picture 46"/>
          <p:cNvPicPr>
            <a:picLocks noChangeAspect="1"/>
          </p:cNvPicPr>
          <p:nvPr/>
        </p:nvPicPr>
        <p:blipFill>
          <a:blip r:embed="rId14">
            <a:clrChange>
              <a:clrFrom>
                <a:srgbClr val="FFFFFF"/>
              </a:clrFrom>
              <a:clrTo>
                <a:srgbClr val="FFFFFF">
                  <a:alpha val="0"/>
                </a:srgbClr>
              </a:clrTo>
            </a:clrChange>
          </a:blip>
          <a:stretch>
            <a:fillRect/>
          </a:stretch>
        </p:blipFill>
        <p:spPr>
          <a:xfrm>
            <a:off x="4641668" y="776706"/>
            <a:ext cx="1451429" cy="375400"/>
          </a:xfrm>
          <a:prstGeom prst="rect">
            <a:avLst/>
          </a:prstGeom>
          <a:ln>
            <a:noFill/>
          </a:ln>
        </p:spPr>
      </p:pic>
      <p:pic>
        <p:nvPicPr>
          <p:cNvPr id="7" name="Picture 14" descr="Dell logo new.png"/>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7202" y="852342"/>
            <a:ext cx="668262" cy="49848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9" name="Picture 48" descr="IBM logo blue.png"/>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6337" y="3935874"/>
            <a:ext cx="735109" cy="234174"/>
          </a:xfrm>
          <a:prstGeom prst="rect">
            <a:avLst/>
          </a:prstGeom>
          <a:ln>
            <a:noFill/>
          </a:ln>
        </p:spPr>
      </p:pic>
      <p:pic>
        <p:nvPicPr>
          <p:cNvPr id="50" name="Picture 49"/>
          <p:cNvPicPr>
            <a:picLocks noChangeAspect="1"/>
          </p:cNvPicPr>
          <p:nvPr/>
        </p:nvPicPr>
        <p:blipFill>
          <a:blip r:embed="rId17">
            <a:clrChange>
              <a:clrFrom>
                <a:srgbClr val="FFFFFF"/>
              </a:clrFrom>
              <a:clrTo>
                <a:srgbClr val="FFFFFF">
                  <a:alpha val="0"/>
                </a:srgbClr>
              </a:clrTo>
            </a:clrChange>
          </a:blip>
          <a:stretch>
            <a:fillRect/>
          </a:stretch>
        </p:blipFill>
        <p:spPr>
          <a:xfrm>
            <a:off x="7982494" y="2786062"/>
            <a:ext cx="703002" cy="642937"/>
          </a:xfrm>
          <a:prstGeom prst="rect">
            <a:avLst/>
          </a:prstGeom>
          <a:ln>
            <a:noFill/>
          </a:ln>
        </p:spPr>
      </p:pic>
      <p:pic>
        <p:nvPicPr>
          <p:cNvPr id="52" name="Picture 51"/>
          <p:cNvPicPr>
            <a:picLocks noChangeAspect="1"/>
          </p:cNvPicPr>
          <p:nvPr/>
        </p:nvPicPr>
        <p:blipFill>
          <a:blip r:embed="rId18">
            <a:clrChange>
              <a:clrFrom>
                <a:srgbClr val="FFFFFF"/>
              </a:clrFrom>
              <a:clrTo>
                <a:srgbClr val="FFFFFF">
                  <a:alpha val="0"/>
                </a:srgbClr>
              </a:clrTo>
            </a:clrChange>
          </a:blip>
          <a:stretch>
            <a:fillRect/>
          </a:stretch>
        </p:blipFill>
        <p:spPr>
          <a:xfrm>
            <a:off x="7883806" y="1696708"/>
            <a:ext cx="887204" cy="768810"/>
          </a:xfrm>
          <a:prstGeom prst="rect">
            <a:avLst/>
          </a:prstGeom>
          <a:ln>
            <a:noFill/>
          </a:ln>
        </p:spPr>
      </p:pic>
      <p:pic>
        <p:nvPicPr>
          <p:cNvPr id="54" name="Picture 53"/>
          <p:cNvPicPr>
            <a:picLocks noChangeAspect="1"/>
          </p:cNvPicPr>
          <p:nvPr/>
        </p:nvPicPr>
        <p:blipFill>
          <a:blip r:embed="rId19">
            <a:clrChange>
              <a:clrFrom>
                <a:srgbClr val="FFFFFF"/>
              </a:clrFrom>
              <a:clrTo>
                <a:srgbClr val="FFFFFF">
                  <a:alpha val="0"/>
                </a:srgbClr>
              </a:clrTo>
            </a:clrChange>
          </a:blip>
          <a:stretch>
            <a:fillRect/>
          </a:stretch>
        </p:blipFill>
        <p:spPr>
          <a:xfrm>
            <a:off x="300190" y="4409993"/>
            <a:ext cx="1173238" cy="435483"/>
          </a:xfrm>
          <a:prstGeom prst="rect">
            <a:avLst/>
          </a:prstGeom>
          <a:ln>
            <a:noFill/>
          </a:ln>
        </p:spPr>
      </p:pic>
      <p:pic>
        <p:nvPicPr>
          <p:cNvPr id="8" name="Picture 7"/>
          <p:cNvPicPr>
            <a:picLocks noChangeAspect="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6546" y="672414"/>
            <a:ext cx="1111492" cy="889194"/>
          </a:xfrm>
          <a:prstGeom prst="rect">
            <a:avLst/>
          </a:prstGeom>
        </p:spPr>
      </p:pic>
      <p:pic>
        <p:nvPicPr>
          <p:cNvPr id="9" name="Picture 8"/>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2051" y="1039465"/>
            <a:ext cx="1758382" cy="515876"/>
          </a:xfrm>
          <a:prstGeom prst="rect">
            <a:avLst/>
          </a:prstGeom>
        </p:spPr>
      </p:pic>
      <p:cxnSp>
        <p:nvCxnSpPr>
          <p:cNvPr id="19" name="Straight Connector 18"/>
          <p:cNvCxnSpPr/>
          <p:nvPr/>
        </p:nvCxnSpPr>
        <p:spPr>
          <a:xfrm>
            <a:off x="4569616" y="1756125"/>
            <a:ext cx="0" cy="176225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pic>
        <p:nvPicPr>
          <p:cNvPr id="36" name="Picture 175"/>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969091" y="4123274"/>
            <a:ext cx="640467" cy="25940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5" name="Picture 44"/>
          <p:cNvPicPr>
            <a:picLocks noChangeAspect="1"/>
          </p:cNvPicPr>
          <p:nvPr/>
        </p:nvPicPr>
        <p:blipFill>
          <a:blip r:embed="rId23"/>
          <a:stretch>
            <a:fillRect/>
          </a:stretch>
        </p:blipFill>
        <p:spPr>
          <a:xfrm>
            <a:off x="300190" y="1736695"/>
            <a:ext cx="1065202" cy="407007"/>
          </a:xfrm>
          <a:prstGeom prst="rect">
            <a:avLst/>
          </a:prstGeom>
          <a:ln>
            <a:noFill/>
          </a:ln>
        </p:spPr>
      </p:pic>
      <p:grpSp>
        <p:nvGrpSpPr>
          <p:cNvPr id="21" name="Group 20"/>
          <p:cNvGrpSpPr/>
          <p:nvPr/>
        </p:nvGrpSpPr>
        <p:grpSpPr>
          <a:xfrm>
            <a:off x="1174874" y="1415680"/>
            <a:ext cx="6815666" cy="2514611"/>
            <a:chOff x="1174874" y="1415681"/>
            <a:chExt cx="6815666" cy="2354408"/>
          </a:xfrm>
        </p:grpSpPr>
        <p:grpSp>
          <p:nvGrpSpPr>
            <p:cNvPr id="6" name="Group 5"/>
            <p:cNvGrpSpPr/>
            <p:nvPr/>
          </p:nvGrpSpPr>
          <p:grpSpPr>
            <a:xfrm>
              <a:off x="1174874" y="1415681"/>
              <a:ext cx="6815666" cy="2354408"/>
              <a:chOff x="1174874" y="1303613"/>
              <a:chExt cx="6815666" cy="2354408"/>
            </a:xfrm>
            <a:solidFill>
              <a:schemeClr val="accent1"/>
            </a:solidFill>
          </p:grpSpPr>
          <p:sp>
            <p:nvSpPr>
              <p:cNvPr id="3" name="Rounded Rectangle 2"/>
              <p:cNvSpPr/>
              <p:nvPr/>
            </p:nvSpPr>
            <p:spPr>
              <a:xfrm>
                <a:off x="1174874" y="1303613"/>
                <a:ext cx="6815666" cy="2354408"/>
              </a:xfrm>
              <a:prstGeom prst="roundRect">
                <a:avLst/>
              </a:prstGeom>
              <a:solidFill>
                <a:schemeClr val="tx1">
                  <a:lumMod val="65000"/>
                  <a:lumOff val="3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prstClr val="white"/>
                  </a:solidFill>
                  <a:effectLst>
                    <a:outerShdw blurRad="38100" dist="38100" dir="2700000" algn="tl">
                      <a:srgbClr val="000000">
                        <a:alpha val="43137"/>
                      </a:srgbClr>
                    </a:outerShdw>
                  </a:effectLst>
                  <a:latin typeface="Calibri"/>
                </a:endParaRPr>
              </a:p>
            </p:txBody>
          </p:sp>
          <p:sp>
            <p:nvSpPr>
              <p:cNvPr id="4" name="TextBox 3"/>
              <p:cNvSpPr txBox="1"/>
              <p:nvPr/>
            </p:nvSpPr>
            <p:spPr>
              <a:xfrm>
                <a:off x="1381290" y="1434376"/>
                <a:ext cx="2649675" cy="1959544"/>
              </a:xfrm>
              <a:prstGeom prst="rect">
                <a:avLst/>
              </a:prstGeom>
              <a:noFill/>
            </p:spPr>
            <p:txBody>
              <a:bodyPr wrap="square" rtlCol="0">
                <a:spAutoFit/>
              </a:bodyPr>
              <a:lstStyle/>
              <a:p>
                <a:pPr algn="ctr">
                  <a:spcAft>
                    <a:spcPts val="1200"/>
                  </a:spcAft>
                </a:pPr>
                <a:r>
                  <a:rPr lang="en-US" sz="2000" b="1" dirty="0">
                    <a:solidFill>
                      <a:prstClr val="white"/>
                    </a:solidFill>
                    <a:effectLst>
                      <a:outerShdw blurRad="38100" dist="38100" dir="2700000" algn="tl">
                        <a:srgbClr val="000000">
                          <a:alpha val="43137"/>
                        </a:srgbClr>
                      </a:outerShdw>
                    </a:effectLst>
                    <a:cs typeface="Verdana"/>
                  </a:rPr>
                  <a:t>Leader in </a:t>
                </a:r>
                <a:r>
                  <a:rPr lang="en-US" sz="2000" b="1" u="sng" dirty="0" smtClean="0">
                    <a:solidFill>
                      <a:prstClr val="white"/>
                    </a:solidFill>
                    <a:effectLst>
                      <a:outerShdw blurRad="38100" dist="38100" dir="2700000" algn="tl">
                        <a:srgbClr val="000000">
                          <a:alpha val="43137"/>
                        </a:srgbClr>
                      </a:outerShdw>
                    </a:effectLst>
                    <a:cs typeface="Verdana"/>
                  </a:rPr>
                  <a:t>software networking</a:t>
                </a:r>
                <a:endParaRPr lang="en-US" sz="2000" b="1" u="sng" dirty="0">
                  <a:solidFill>
                    <a:prstClr val="white"/>
                  </a:solidFill>
                  <a:effectLst>
                    <a:outerShdw blurRad="38100" dist="38100" dir="2700000" algn="tl">
                      <a:srgbClr val="000000">
                        <a:alpha val="43137"/>
                      </a:srgbClr>
                    </a:outerShdw>
                  </a:effectLst>
                  <a:cs typeface="Verdana"/>
                </a:endParaRPr>
              </a:p>
              <a:p>
                <a:pPr marL="0" lvl="1" algn="ctr">
                  <a:spcAft>
                    <a:spcPts val="1200"/>
                  </a:spcAft>
                </a:pPr>
                <a:r>
                  <a:rPr lang="en-US" sz="2000" b="1" dirty="0">
                    <a:solidFill>
                      <a:prstClr val="white"/>
                    </a:solidFill>
                    <a:effectLst>
                      <a:outerShdw blurRad="38100" dist="38100" dir="2700000" algn="tl">
                        <a:srgbClr val="000000">
                          <a:alpha val="43137"/>
                        </a:srgbClr>
                      </a:outerShdw>
                    </a:effectLst>
                    <a:cs typeface="Verdana"/>
                  </a:rPr>
                  <a:t>Founded in 2006 on the belief that the future of networking </a:t>
                </a:r>
                <a:r>
                  <a:rPr lang="en-US" sz="2000" b="1" dirty="0" smtClean="0">
                    <a:solidFill>
                      <a:prstClr val="white"/>
                    </a:solidFill>
                    <a:effectLst>
                      <a:outerShdw blurRad="38100" dist="38100" dir="2700000" algn="tl">
                        <a:srgbClr val="000000">
                          <a:alpha val="43137"/>
                        </a:srgbClr>
                      </a:outerShdw>
                    </a:effectLst>
                    <a:cs typeface="Verdana"/>
                  </a:rPr>
                  <a:t>is software</a:t>
                </a:r>
                <a:endParaRPr lang="en-US" sz="2000" b="1" dirty="0">
                  <a:solidFill>
                    <a:prstClr val="white"/>
                  </a:solidFill>
                  <a:effectLst>
                    <a:outerShdw blurRad="38100" dist="38100" dir="2700000" algn="tl">
                      <a:srgbClr val="000000">
                        <a:alpha val="43137"/>
                      </a:srgbClr>
                    </a:outerShdw>
                  </a:effectLst>
                  <a:cs typeface="Verdana"/>
                </a:endParaRPr>
              </a:p>
            </p:txBody>
          </p:sp>
        </p:grpSp>
        <p:cxnSp>
          <p:nvCxnSpPr>
            <p:cNvPr id="35" name="Straight Connector 34"/>
            <p:cNvCxnSpPr/>
            <p:nvPr/>
          </p:nvCxnSpPr>
          <p:spPr>
            <a:xfrm>
              <a:off x="4582707" y="1711756"/>
              <a:ext cx="0" cy="1762258"/>
            </a:xfrm>
            <a:prstGeom prst="line">
              <a:avLst/>
            </a:prstGeom>
            <a:ln w="38100">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964913" y="1738284"/>
              <a:ext cx="2751253" cy="1901911"/>
            </a:xfrm>
            <a:prstGeom prst="rect">
              <a:avLst/>
            </a:prstGeom>
            <a:noFill/>
          </p:spPr>
          <p:txBody>
            <a:bodyPr wrap="square" rtlCol="0">
              <a:spAutoFit/>
            </a:bodyPr>
            <a:lstStyle/>
            <a:p>
              <a:pPr marL="342900" indent="-342900">
                <a:buFont typeface="Arial" pitchFamily="34" charset="0"/>
                <a:buChar char="•"/>
              </a:pPr>
              <a:r>
                <a:rPr lang="en-US" b="1" dirty="0" smtClean="0">
                  <a:solidFill>
                    <a:schemeClr val="bg1"/>
                  </a:solidFill>
                  <a:effectLst>
                    <a:outerShdw blurRad="38100" dist="38100" dir="2700000" algn="tl">
                      <a:srgbClr val="000000">
                        <a:alpha val="43137"/>
                      </a:srgbClr>
                    </a:outerShdw>
                  </a:effectLst>
                </a:rPr>
                <a:t>Vyatta is used on 1000s of production networks </a:t>
              </a:r>
            </a:p>
            <a:p>
              <a:pPr marL="342900" indent="-342900">
                <a:buFont typeface="Arial" pitchFamily="34" charset="0"/>
                <a:buChar char="•"/>
              </a:pPr>
              <a:r>
                <a:rPr lang="en-US" b="1" dirty="0" smtClean="0">
                  <a:solidFill>
                    <a:schemeClr val="bg1"/>
                  </a:solidFill>
                  <a:effectLst>
                    <a:outerShdw blurRad="38100" dist="38100" dir="2700000" algn="tl">
                      <a:srgbClr val="000000">
                        <a:alpha val="43137"/>
                      </a:srgbClr>
                    </a:outerShdw>
                  </a:effectLst>
                </a:rPr>
                <a:t>Over a million downloads</a:t>
              </a:r>
            </a:p>
            <a:p>
              <a:pPr marL="342900" indent="-342900">
                <a:buFont typeface="Arial" pitchFamily="34" charset="0"/>
                <a:buChar char="•"/>
              </a:pPr>
              <a:r>
                <a:rPr lang="en-US" b="1" dirty="0" smtClean="0">
                  <a:solidFill>
                    <a:schemeClr val="bg1"/>
                  </a:solidFill>
                  <a:effectLst>
                    <a:outerShdw blurRad="38100" dist="38100" dir="2700000" algn="tl">
                      <a:srgbClr val="000000">
                        <a:alpha val="43137"/>
                      </a:srgbClr>
                    </a:outerShdw>
                  </a:effectLst>
                </a:rPr>
                <a:t>Vyatta is a Brocade Company</a:t>
              </a:r>
            </a:p>
          </p:txBody>
        </p:sp>
      </p:grpSp>
      <p:pic>
        <p:nvPicPr>
          <p:cNvPr id="2050" name="Picture 2" descr="C:\Users\dan_schrader\Pictures\Citrix logos\Citrix_corporate_logo_-_BLA.jpg"/>
          <p:cNvPicPr>
            <a:picLocks noChangeAspect="1" noChangeArrowheads="1"/>
          </p:cNvPicPr>
          <p:nvPr/>
        </p:nvPicPr>
        <p:blipFill>
          <a:blip r:embed="rId2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4402894" y="4716612"/>
            <a:ext cx="854422" cy="34040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a:spLocks noGrp="1"/>
          </p:cNvSpPr>
          <p:nvPr>
            <p:ph type="ftr" sz="quarter" idx="12"/>
          </p:nvPr>
        </p:nvSpPr>
        <p:spPr/>
        <p:txBody>
          <a:bodyPr/>
          <a:lstStyle/>
          <a:p>
            <a:r>
              <a:rPr lang="en-US" dirty="0" smtClean="0"/>
              <a:t>© 2013 Brocade Communications Systems, Inc. CONFIDENTIAL—For Internal Use Only</a:t>
            </a:r>
            <a:endParaRPr lang="en-US" dirty="0"/>
          </a:p>
        </p:txBody>
      </p:sp>
      <p:sp>
        <p:nvSpPr>
          <p:cNvPr id="17" name="Slide Number Placeholder 16"/>
          <p:cNvSpPr>
            <a:spLocks noGrp="1"/>
          </p:cNvSpPr>
          <p:nvPr>
            <p:ph type="sldNum" sz="quarter" idx="13"/>
          </p:nvPr>
        </p:nvSpPr>
        <p:spPr/>
        <p:txBody>
          <a:bodyPr/>
          <a:lstStyle/>
          <a:p>
            <a:fld id="{0B3CD718-DC22-49C0-8BA5-7CA109C17832}" type="slidenum">
              <a:rPr lang="en-US" smtClean="0"/>
              <a:pPr/>
              <a:t>23</a:t>
            </a:fld>
            <a:endParaRPr lang="en-US" dirty="0"/>
          </a:p>
        </p:txBody>
      </p:sp>
    </p:spTree>
    <p:extLst>
      <p:ext uri="{BB962C8B-B14F-4D97-AF65-F5344CB8AC3E}">
        <p14:creationId xmlns:p14="http://schemas.microsoft.com/office/powerpoint/2010/main" val="2340794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rtlCol="0" anchor="b">
            <a:spAutoFit/>
          </a:bodyPr>
          <a:lstStyle/>
          <a:p>
            <a:r>
              <a:rPr lang="en-US" dirty="0"/>
              <a:t>Who Is Vyatta?</a:t>
            </a:r>
          </a:p>
        </p:txBody>
      </p:sp>
      <p:sp>
        <p:nvSpPr>
          <p:cNvPr id="7" name="Rectangle 6"/>
          <p:cNvSpPr/>
          <p:nvPr/>
        </p:nvSpPr>
        <p:spPr>
          <a:xfrm>
            <a:off x="0" y="1392155"/>
            <a:ext cx="9144000" cy="2685498"/>
          </a:xfrm>
          <a:prstGeom prst="rect">
            <a:avLst/>
          </a:prstGeom>
          <a:gradFill flip="none" rotWithShape="1">
            <a:gsLst>
              <a:gs pos="100000">
                <a:srgbClr val="000000">
                  <a:alpha val="10000"/>
                </a:srgbClr>
              </a:gs>
              <a:gs pos="0">
                <a:schemeClr val="tx1">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rgbClr val="000000"/>
              </a:solidFill>
            </a:endParaRPr>
          </a:p>
        </p:txBody>
      </p:sp>
      <p:pic>
        <p:nvPicPr>
          <p:cNvPr id="8" name="Picture 5"/>
          <p:cNvPicPr>
            <a:picLocks noChangeAspect="1" noChangeArrowheads="1"/>
          </p:cNvPicPr>
          <p:nvPr/>
        </p:nvPicPr>
        <p:blipFill>
          <a:blip r:embed="rId3"/>
          <a:srcRect/>
          <a:stretch>
            <a:fillRect/>
          </a:stretch>
        </p:blipFill>
        <p:spPr bwMode="auto">
          <a:xfrm>
            <a:off x="636179" y="2069774"/>
            <a:ext cx="2560637" cy="1989194"/>
          </a:xfrm>
          <a:prstGeom prst="rect">
            <a:avLst/>
          </a:prstGeom>
          <a:noFill/>
          <a:ln w="9525">
            <a:noFill/>
            <a:miter lim="800000"/>
            <a:headEnd/>
            <a:tailEnd/>
          </a:ln>
        </p:spPr>
      </p:pic>
      <p:sp>
        <p:nvSpPr>
          <p:cNvPr id="9" name="Rectangle 8"/>
          <p:cNvSpPr/>
          <p:nvPr/>
        </p:nvSpPr>
        <p:spPr>
          <a:xfrm>
            <a:off x="630368" y="2074766"/>
            <a:ext cx="2566220" cy="1998908"/>
          </a:xfrm>
          <a:prstGeom prst="rect">
            <a:avLst/>
          </a:prstGeom>
          <a:gradFill flip="none" rotWithShape="1">
            <a:gsLst>
              <a:gs pos="0">
                <a:schemeClr val="tx1">
                  <a:alpha val="35000"/>
                </a:schemeClr>
              </a:gs>
              <a:gs pos="50000">
                <a:schemeClr val="tx1">
                  <a:alpha val="68000"/>
                </a:schemeClr>
              </a:gs>
              <a:gs pos="100000">
                <a:schemeClr val="tx1">
                  <a:alpha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rgbClr val="000000"/>
              </a:solidFill>
            </a:endParaRPr>
          </a:p>
        </p:txBody>
      </p:sp>
      <p:pic>
        <p:nvPicPr>
          <p:cNvPr id="10" name="Picture 4"/>
          <p:cNvPicPr>
            <a:picLocks noChangeAspect="1" noChangeArrowheads="1"/>
          </p:cNvPicPr>
          <p:nvPr/>
        </p:nvPicPr>
        <p:blipFill>
          <a:blip r:embed="rId4"/>
          <a:srcRect/>
          <a:stretch>
            <a:fillRect/>
          </a:stretch>
        </p:blipFill>
        <p:spPr bwMode="auto">
          <a:xfrm>
            <a:off x="5906268" y="2079606"/>
            <a:ext cx="2560637" cy="1990598"/>
          </a:xfrm>
          <a:prstGeom prst="rect">
            <a:avLst/>
          </a:prstGeom>
          <a:noFill/>
          <a:ln w="9525">
            <a:noFill/>
            <a:miter lim="800000"/>
            <a:headEnd/>
            <a:tailEnd/>
          </a:ln>
        </p:spPr>
      </p:pic>
      <p:sp>
        <p:nvSpPr>
          <p:cNvPr id="11" name="Rectangle 10"/>
          <p:cNvSpPr/>
          <p:nvPr/>
        </p:nvSpPr>
        <p:spPr>
          <a:xfrm>
            <a:off x="5905825" y="2034490"/>
            <a:ext cx="2566524" cy="2034524"/>
          </a:xfrm>
          <a:prstGeom prst="rect">
            <a:avLst/>
          </a:prstGeom>
          <a:gradFill flip="none" rotWithShape="1">
            <a:gsLst>
              <a:gs pos="0">
                <a:schemeClr val="tx1">
                  <a:alpha val="15000"/>
                </a:schemeClr>
              </a:gs>
              <a:gs pos="50000">
                <a:schemeClr val="tx1">
                  <a:alpha val="53000"/>
                </a:schemeClr>
              </a:gs>
              <a:gs pos="100000">
                <a:schemeClr val="tx1">
                  <a:alpha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rgbClr val="000000"/>
              </a:solidFill>
            </a:endParaRPr>
          </a:p>
        </p:txBody>
      </p:sp>
      <p:pic>
        <p:nvPicPr>
          <p:cNvPr id="12" name="Picture 3"/>
          <p:cNvPicPr>
            <a:picLocks noChangeAspect="1" noChangeArrowheads="1"/>
          </p:cNvPicPr>
          <p:nvPr/>
        </p:nvPicPr>
        <p:blipFill>
          <a:blip r:embed="rId5"/>
          <a:srcRect/>
          <a:stretch>
            <a:fillRect/>
          </a:stretch>
        </p:blipFill>
        <p:spPr bwMode="auto">
          <a:xfrm>
            <a:off x="3281055" y="2079607"/>
            <a:ext cx="2560637" cy="1989194"/>
          </a:xfrm>
          <a:prstGeom prst="rect">
            <a:avLst/>
          </a:prstGeom>
          <a:noFill/>
          <a:ln w="9525">
            <a:noFill/>
            <a:miter lim="800000"/>
            <a:headEnd/>
            <a:tailEnd/>
          </a:ln>
        </p:spPr>
      </p:pic>
      <p:sp>
        <p:nvSpPr>
          <p:cNvPr id="13" name="Rectangle 12"/>
          <p:cNvSpPr/>
          <p:nvPr/>
        </p:nvSpPr>
        <p:spPr>
          <a:xfrm>
            <a:off x="3279059" y="2039406"/>
            <a:ext cx="2566220" cy="2034524"/>
          </a:xfrm>
          <a:prstGeom prst="rect">
            <a:avLst/>
          </a:prstGeom>
          <a:gradFill flip="none" rotWithShape="1">
            <a:gsLst>
              <a:gs pos="0">
                <a:schemeClr val="tx1">
                  <a:alpha val="11000"/>
                </a:schemeClr>
              </a:gs>
              <a:gs pos="50000">
                <a:schemeClr val="tx1">
                  <a:alpha val="34000"/>
                </a:schemeClr>
              </a:gs>
              <a:gs pos="100000">
                <a:schemeClr val="tx1">
                  <a:alpha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00" dirty="0">
              <a:solidFill>
                <a:srgbClr val="000000"/>
              </a:solidFill>
            </a:endParaRPr>
          </a:p>
        </p:txBody>
      </p:sp>
      <p:sp>
        <p:nvSpPr>
          <p:cNvPr id="19" name="TextBox 18"/>
          <p:cNvSpPr txBox="1"/>
          <p:nvPr/>
        </p:nvSpPr>
        <p:spPr>
          <a:xfrm>
            <a:off x="2213518" y="2912511"/>
            <a:ext cx="1020314" cy="276999"/>
          </a:xfrm>
          <a:prstGeom prst="rect">
            <a:avLst/>
          </a:prstGeom>
          <a:noFill/>
        </p:spPr>
        <p:txBody>
          <a:bodyPr wrap="square" rtlCol="0">
            <a:spAutoFit/>
          </a:bodyPr>
          <a:lstStyle/>
          <a:p>
            <a:pPr algn="ctr"/>
            <a:r>
              <a:rPr lang="en-US" sz="1200" dirty="0" smtClean="0">
                <a:solidFill>
                  <a:schemeClr val="bg1"/>
                </a:solidFill>
                <a:latin typeface="Franklin Gothic Medium" pitchFamily="34" charset="0"/>
                <a:cs typeface="Verdana"/>
              </a:rPr>
              <a:t>VPN</a:t>
            </a:r>
            <a:endParaRPr lang="en-US" sz="1200" dirty="0">
              <a:solidFill>
                <a:schemeClr val="bg1"/>
              </a:solidFill>
              <a:latin typeface="Franklin Gothic Medium" pitchFamily="34" charset="0"/>
              <a:cs typeface="Verdana"/>
            </a:endParaRPr>
          </a:p>
        </p:txBody>
      </p:sp>
      <p:pic>
        <p:nvPicPr>
          <p:cNvPr id="20" name="Picture 4" descr="VPN-lock"/>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452225" y="3204518"/>
            <a:ext cx="475705" cy="4171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29593" y="2905429"/>
            <a:ext cx="1020314" cy="276999"/>
          </a:xfrm>
          <a:prstGeom prst="rect">
            <a:avLst/>
          </a:prstGeom>
          <a:noFill/>
        </p:spPr>
        <p:txBody>
          <a:bodyPr wrap="square" rtlCol="0">
            <a:spAutoFit/>
          </a:bodyPr>
          <a:lstStyle/>
          <a:p>
            <a:pPr algn="ctr"/>
            <a:r>
              <a:rPr lang="en-US" sz="1200" dirty="0" smtClean="0">
                <a:solidFill>
                  <a:schemeClr val="bg1"/>
                </a:solidFill>
                <a:latin typeface="Franklin Gothic Medium" pitchFamily="34" charset="0"/>
                <a:cs typeface="Verdana"/>
              </a:rPr>
              <a:t>Router</a:t>
            </a:r>
            <a:endParaRPr lang="en-US" sz="1200" dirty="0">
              <a:solidFill>
                <a:schemeClr val="bg1"/>
              </a:solidFill>
              <a:latin typeface="Franklin Gothic Medium" pitchFamily="34" charset="0"/>
              <a:cs typeface="Verdana"/>
            </a:endParaRPr>
          </a:p>
        </p:txBody>
      </p:sp>
      <p:pic>
        <p:nvPicPr>
          <p:cNvPr id="22" name="Picture 5" descr="router-orange_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2595" y="3247396"/>
            <a:ext cx="755103" cy="33548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498436" y="2897877"/>
            <a:ext cx="1020314" cy="276999"/>
          </a:xfrm>
          <a:prstGeom prst="rect">
            <a:avLst/>
          </a:prstGeom>
          <a:noFill/>
        </p:spPr>
        <p:txBody>
          <a:bodyPr wrap="square" rtlCol="0">
            <a:spAutoFit/>
          </a:bodyPr>
          <a:lstStyle/>
          <a:p>
            <a:pPr algn="ctr"/>
            <a:r>
              <a:rPr lang="en-US" sz="1200" dirty="0" smtClean="0">
                <a:solidFill>
                  <a:schemeClr val="bg1"/>
                </a:solidFill>
                <a:latin typeface="Franklin Gothic Medium" pitchFamily="34" charset="0"/>
                <a:cs typeface="Verdana"/>
              </a:rPr>
              <a:t>Firewall</a:t>
            </a:r>
            <a:endParaRPr lang="en-US" sz="1200" dirty="0">
              <a:solidFill>
                <a:schemeClr val="bg1"/>
              </a:solidFill>
              <a:latin typeface="Franklin Gothic Medium" pitchFamily="34" charset="0"/>
              <a:cs typeface="Verdana"/>
            </a:endParaRPr>
          </a:p>
        </p:txBody>
      </p:sp>
      <p:sp>
        <p:nvSpPr>
          <p:cNvPr id="27" name="Rounded Rectangle 26"/>
          <p:cNvSpPr/>
          <p:nvPr/>
        </p:nvSpPr>
        <p:spPr>
          <a:xfrm>
            <a:off x="965845" y="2329477"/>
            <a:ext cx="1937082" cy="275689"/>
          </a:xfrm>
          <a:prstGeom prst="roundRect">
            <a:avLst/>
          </a:prstGeom>
          <a:noFill/>
          <a:ln>
            <a:noFill/>
          </a:ln>
        </p:spPr>
        <p:style>
          <a:lnRef idx="1">
            <a:schemeClr val="dk1"/>
          </a:lnRef>
          <a:fillRef idx="3">
            <a:schemeClr val="dk1"/>
          </a:fillRef>
          <a:effectRef idx="2">
            <a:schemeClr val="dk1"/>
          </a:effectRef>
          <a:fontRef idx="minor">
            <a:schemeClr val="lt1"/>
          </a:fontRef>
        </p:style>
        <p:txBody>
          <a:bodyPr rtlCol="0" anchor="ctr"/>
          <a:lstStyle/>
          <a:p>
            <a:pPr algn="ctr">
              <a:lnSpc>
                <a:spcPct val="85000"/>
              </a:lnSpc>
            </a:pPr>
            <a:r>
              <a:rPr lang="en-US" dirty="0" smtClean="0">
                <a:solidFill>
                  <a:schemeClr val="bg1"/>
                </a:solidFill>
                <a:latin typeface="Franklin Gothic Medium" pitchFamily="34" charset="0"/>
              </a:rPr>
              <a:t>Virtual Machine</a:t>
            </a:r>
            <a:endParaRPr lang="en-US" dirty="0">
              <a:solidFill>
                <a:schemeClr val="bg1"/>
              </a:solidFill>
              <a:latin typeface="Franklin Gothic Medium" pitchFamily="34" charset="0"/>
            </a:endParaRPr>
          </a:p>
        </p:txBody>
      </p:sp>
      <p:pic>
        <p:nvPicPr>
          <p:cNvPr id="33" name="Picture 32" descr="firewal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12896" y="3160165"/>
            <a:ext cx="366389" cy="535469"/>
          </a:xfrm>
          <a:prstGeom prst="rect">
            <a:avLst/>
          </a:prstGeom>
          <a:effectLst>
            <a:outerShdw blurRad="50800" dist="38100" dir="2700000" algn="tl" rotWithShape="0">
              <a:prstClr val="black">
                <a:alpha val="40000"/>
              </a:prstClr>
            </a:outerShdw>
          </a:effectLst>
        </p:spPr>
      </p:pic>
      <p:sp>
        <p:nvSpPr>
          <p:cNvPr id="34" name="TextBox 33"/>
          <p:cNvSpPr txBox="1"/>
          <p:nvPr/>
        </p:nvSpPr>
        <p:spPr>
          <a:xfrm>
            <a:off x="3303640" y="2181350"/>
            <a:ext cx="2064774" cy="523220"/>
          </a:xfrm>
          <a:prstGeom prst="rect">
            <a:avLst/>
          </a:prstGeom>
          <a:noFill/>
        </p:spPr>
        <p:txBody>
          <a:bodyPr wrap="square" rtlCol="0">
            <a:spAutoFit/>
          </a:bodyPr>
          <a:lstStyle/>
          <a:p>
            <a:pPr algn="ctr"/>
            <a:r>
              <a:rPr lang="en-US" sz="2800" dirty="0" err="1" smtClean="0">
                <a:solidFill>
                  <a:schemeClr val="bg1">
                    <a:lumMod val="95000"/>
                  </a:schemeClr>
                </a:solidFill>
                <a:effectLst>
                  <a:outerShdw blurRad="38100" dist="38100" dir="2700000" algn="tl">
                    <a:srgbClr val="000000">
                      <a:alpha val="43137"/>
                    </a:srgbClr>
                  </a:outerShdw>
                </a:effectLst>
                <a:latin typeface="Franklin Gothic Medium" pitchFamily="34" charset="0"/>
              </a:rPr>
              <a:t>OpenStack</a:t>
            </a:r>
            <a:endParaRPr lang="en-US" sz="2800" dirty="0" smtClean="0">
              <a:solidFill>
                <a:schemeClr val="bg1">
                  <a:lumMod val="95000"/>
                </a:schemeClr>
              </a:solidFill>
              <a:effectLst>
                <a:outerShdw blurRad="38100" dist="38100" dir="2700000" algn="tl">
                  <a:srgbClr val="000000">
                    <a:alpha val="43137"/>
                  </a:srgbClr>
                </a:outerShdw>
              </a:effectLst>
              <a:latin typeface="Franklin Gothic Medium" pitchFamily="34" charset="0"/>
            </a:endParaRPr>
          </a:p>
        </p:txBody>
      </p:sp>
      <p:sp>
        <p:nvSpPr>
          <p:cNvPr id="35" name="TextBox 34"/>
          <p:cNvSpPr txBox="1"/>
          <p:nvPr/>
        </p:nvSpPr>
        <p:spPr>
          <a:xfrm>
            <a:off x="4642105" y="2688331"/>
            <a:ext cx="1030732" cy="523220"/>
          </a:xfrm>
          <a:prstGeom prst="rect">
            <a:avLst/>
          </a:prstGeom>
          <a:noFill/>
        </p:spPr>
        <p:txBody>
          <a:bodyPr wrap="square" rtlCol="0">
            <a:spAutoFit/>
          </a:bodyPr>
          <a:lstStyle/>
          <a:p>
            <a:pPr algn="ctr"/>
            <a:r>
              <a:rPr lang="en-US" sz="2800" dirty="0" smtClean="0">
                <a:solidFill>
                  <a:schemeClr val="bg1">
                    <a:lumMod val="95000"/>
                  </a:schemeClr>
                </a:solidFill>
                <a:effectLst>
                  <a:outerShdw blurRad="38100" dist="38100" dir="2700000" algn="tl">
                    <a:srgbClr val="000000">
                      <a:alpha val="43137"/>
                    </a:srgbClr>
                  </a:outerShdw>
                </a:effectLst>
                <a:latin typeface="Franklin Gothic Medium" pitchFamily="34" charset="0"/>
              </a:rPr>
              <a:t>ESX</a:t>
            </a:r>
          </a:p>
        </p:txBody>
      </p:sp>
      <p:sp>
        <p:nvSpPr>
          <p:cNvPr id="36" name="TextBox 35"/>
          <p:cNvSpPr txBox="1"/>
          <p:nvPr/>
        </p:nvSpPr>
        <p:spPr>
          <a:xfrm>
            <a:off x="3945058" y="3356927"/>
            <a:ext cx="1578856" cy="523220"/>
          </a:xfrm>
          <a:prstGeom prst="rect">
            <a:avLst/>
          </a:prstGeom>
          <a:noFill/>
        </p:spPr>
        <p:txBody>
          <a:bodyPr wrap="square" rtlCol="0">
            <a:spAutoFit/>
          </a:bodyPr>
          <a:lstStyle/>
          <a:p>
            <a:pPr algn="ctr"/>
            <a:r>
              <a:rPr lang="en-US" sz="2800" dirty="0" err="1" smtClean="0">
                <a:solidFill>
                  <a:schemeClr val="bg1">
                    <a:lumMod val="95000"/>
                  </a:schemeClr>
                </a:solidFill>
                <a:effectLst>
                  <a:outerShdw blurRad="38100" dist="38100" dir="2700000" algn="tl">
                    <a:srgbClr val="000000">
                      <a:alpha val="43137"/>
                    </a:srgbClr>
                  </a:outerShdw>
                </a:effectLst>
                <a:latin typeface="Franklin Gothic Medium" pitchFamily="34" charset="0"/>
              </a:rPr>
              <a:t>HyperV</a:t>
            </a:r>
            <a:endParaRPr lang="en-US" sz="2800" dirty="0" smtClean="0">
              <a:solidFill>
                <a:schemeClr val="bg1">
                  <a:lumMod val="95000"/>
                </a:schemeClr>
              </a:solidFill>
              <a:effectLst>
                <a:outerShdw blurRad="38100" dist="38100" dir="2700000" algn="tl">
                  <a:srgbClr val="000000">
                    <a:alpha val="43137"/>
                  </a:srgbClr>
                </a:outerShdw>
              </a:effectLst>
              <a:latin typeface="Franklin Gothic Medium" pitchFamily="34" charset="0"/>
            </a:endParaRPr>
          </a:p>
        </p:txBody>
      </p:sp>
      <p:sp>
        <p:nvSpPr>
          <p:cNvPr id="37" name="TextBox 36"/>
          <p:cNvSpPr txBox="1"/>
          <p:nvPr/>
        </p:nvSpPr>
        <p:spPr>
          <a:xfrm>
            <a:off x="3595910" y="2848242"/>
            <a:ext cx="1174176" cy="523220"/>
          </a:xfrm>
          <a:prstGeom prst="rect">
            <a:avLst/>
          </a:prstGeom>
          <a:noFill/>
        </p:spPr>
        <p:txBody>
          <a:bodyPr wrap="square" rtlCol="0">
            <a:spAutoFit/>
          </a:bodyPr>
          <a:lstStyle/>
          <a:p>
            <a:pPr algn="ctr"/>
            <a:r>
              <a:rPr lang="en-US" sz="2800" dirty="0" err="1" smtClean="0">
                <a:solidFill>
                  <a:schemeClr val="bg1">
                    <a:lumMod val="95000"/>
                  </a:schemeClr>
                </a:solidFill>
                <a:effectLst>
                  <a:outerShdw blurRad="38100" dist="38100" dir="2700000" algn="tl">
                    <a:srgbClr val="000000">
                      <a:alpha val="43137"/>
                    </a:srgbClr>
                  </a:outerShdw>
                </a:effectLst>
                <a:latin typeface="Franklin Gothic Medium" pitchFamily="34" charset="0"/>
              </a:rPr>
              <a:t>Xen</a:t>
            </a:r>
            <a:endParaRPr lang="en-US" sz="2800" dirty="0" smtClean="0">
              <a:solidFill>
                <a:schemeClr val="bg1">
                  <a:lumMod val="95000"/>
                </a:schemeClr>
              </a:solidFill>
              <a:effectLst>
                <a:outerShdw blurRad="38100" dist="38100" dir="2700000" algn="tl">
                  <a:srgbClr val="000000">
                    <a:alpha val="43137"/>
                  </a:srgbClr>
                </a:outerShdw>
              </a:effectLst>
              <a:latin typeface="Franklin Gothic Medium" pitchFamily="34" charset="0"/>
            </a:endParaRPr>
          </a:p>
        </p:txBody>
      </p:sp>
      <p:sp>
        <p:nvSpPr>
          <p:cNvPr id="38" name="TextBox 37"/>
          <p:cNvSpPr txBox="1"/>
          <p:nvPr/>
        </p:nvSpPr>
        <p:spPr>
          <a:xfrm>
            <a:off x="6223819" y="2197909"/>
            <a:ext cx="1396180" cy="523220"/>
          </a:xfrm>
          <a:prstGeom prst="rect">
            <a:avLst/>
          </a:prstGeom>
          <a:noFill/>
        </p:spPr>
        <p:txBody>
          <a:bodyPr wrap="square" rtlCol="0">
            <a:spAutoFit/>
          </a:bodyPr>
          <a:lstStyle/>
          <a:p>
            <a:pPr algn="ctr"/>
            <a:r>
              <a:rPr lang="en-US" sz="2800" dirty="0" smtClean="0">
                <a:solidFill>
                  <a:schemeClr val="bg1">
                    <a:lumMod val="95000"/>
                  </a:schemeClr>
                </a:solidFill>
                <a:effectLst>
                  <a:outerShdw blurRad="38100" dist="38100" dir="2700000" algn="tl">
                    <a:srgbClr val="000000">
                      <a:alpha val="43137"/>
                    </a:srgbClr>
                  </a:outerShdw>
                </a:effectLst>
                <a:latin typeface="Franklin Gothic Medium" pitchFamily="34" charset="0"/>
              </a:rPr>
              <a:t>BGP</a:t>
            </a:r>
          </a:p>
        </p:txBody>
      </p:sp>
      <p:sp>
        <p:nvSpPr>
          <p:cNvPr id="39" name="TextBox 38"/>
          <p:cNvSpPr txBox="1"/>
          <p:nvPr/>
        </p:nvSpPr>
        <p:spPr>
          <a:xfrm>
            <a:off x="7015316" y="2645278"/>
            <a:ext cx="1430593" cy="523220"/>
          </a:xfrm>
          <a:prstGeom prst="rect">
            <a:avLst/>
          </a:prstGeom>
          <a:noFill/>
        </p:spPr>
        <p:txBody>
          <a:bodyPr wrap="square" rtlCol="0">
            <a:spAutoFit/>
          </a:bodyPr>
          <a:lstStyle/>
          <a:p>
            <a:pPr algn="ctr"/>
            <a:r>
              <a:rPr lang="en-US" sz="2800" dirty="0" smtClean="0">
                <a:solidFill>
                  <a:schemeClr val="bg1">
                    <a:lumMod val="95000"/>
                  </a:schemeClr>
                </a:solidFill>
                <a:effectLst>
                  <a:outerShdw blurRad="38100" dist="38100" dir="2700000" algn="tl">
                    <a:srgbClr val="000000">
                      <a:alpha val="43137"/>
                    </a:srgbClr>
                  </a:outerShdw>
                </a:effectLst>
                <a:latin typeface="Franklin Gothic Medium" pitchFamily="34" charset="0"/>
              </a:rPr>
              <a:t>OSPF</a:t>
            </a:r>
          </a:p>
        </p:txBody>
      </p:sp>
      <p:sp>
        <p:nvSpPr>
          <p:cNvPr id="40" name="TextBox 39"/>
          <p:cNvSpPr txBox="1"/>
          <p:nvPr/>
        </p:nvSpPr>
        <p:spPr>
          <a:xfrm>
            <a:off x="6115665" y="3181136"/>
            <a:ext cx="1435510" cy="523220"/>
          </a:xfrm>
          <a:prstGeom prst="rect">
            <a:avLst/>
          </a:prstGeom>
          <a:noFill/>
        </p:spPr>
        <p:txBody>
          <a:bodyPr wrap="square" rtlCol="0">
            <a:spAutoFit/>
          </a:bodyPr>
          <a:lstStyle/>
          <a:p>
            <a:pPr algn="ctr"/>
            <a:r>
              <a:rPr lang="en-US" sz="2800" dirty="0" smtClean="0">
                <a:solidFill>
                  <a:schemeClr val="bg1">
                    <a:lumMod val="95000"/>
                  </a:schemeClr>
                </a:solidFill>
                <a:effectLst>
                  <a:outerShdw blurRad="38100" dist="38100" dir="2700000" algn="tl">
                    <a:srgbClr val="000000">
                      <a:alpha val="43137"/>
                    </a:srgbClr>
                  </a:outerShdw>
                </a:effectLst>
                <a:latin typeface="Franklin Gothic Medium" pitchFamily="34" charset="0"/>
              </a:rPr>
              <a:t>VXLAN</a:t>
            </a:r>
          </a:p>
        </p:txBody>
      </p:sp>
      <p:pic>
        <p:nvPicPr>
          <p:cNvPr id="41" name="d6ff5965-e5ad-4743-8535-0d9afeff5cc1" descr="A595EF73-2C8B-498D-8986-1C630E2E6D4D@gateway"/>
          <p:cNvPicPr>
            <a:picLocks noChangeAspect="1" noChangeArrowheads="1"/>
          </p:cNvPicPr>
          <p:nvPr/>
        </p:nvPicPr>
        <p:blipFill>
          <a:blip r:embed="rId9"/>
          <a:srcRect l="30764"/>
          <a:stretch>
            <a:fillRect/>
          </a:stretch>
        </p:blipFill>
        <p:spPr bwMode="auto">
          <a:xfrm flipV="1">
            <a:off x="631189" y="4063347"/>
            <a:ext cx="2564578" cy="623877"/>
          </a:xfrm>
          <a:prstGeom prst="rect">
            <a:avLst/>
          </a:prstGeom>
          <a:noFill/>
          <a:ln w="9525">
            <a:noFill/>
            <a:miter lim="800000"/>
            <a:headEnd/>
            <a:tailEnd/>
          </a:ln>
        </p:spPr>
      </p:pic>
      <p:sp>
        <p:nvSpPr>
          <p:cNvPr id="42" name="TextBox 41"/>
          <p:cNvSpPr txBox="1"/>
          <p:nvPr/>
        </p:nvSpPr>
        <p:spPr bwMode="auto">
          <a:xfrm>
            <a:off x="1118414" y="4098286"/>
            <a:ext cx="1590129" cy="553998"/>
          </a:xfrm>
          <a:prstGeom prst="rect">
            <a:avLst/>
          </a:prstGeom>
          <a:noFill/>
          <a:ln w="19050" algn="ctr">
            <a:noFill/>
            <a:miter lim="800000"/>
            <a:headEnd/>
            <a:tailEnd/>
          </a:ln>
        </p:spPr>
        <p:txBody>
          <a:bodyPr wrap="none" lIns="0" tIns="0" rIns="0" bIns="0" rtlCol="0">
            <a:spAutoFit/>
          </a:bodyPr>
          <a:lstStyle/>
          <a:p>
            <a:pPr algn="ctr"/>
            <a:r>
              <a:rPr lang="en-US" dirty="0" smtClean="0">
                <a:solidFill>
                  <a:schemeClr val="bg1"/>
                </a:solidFill>
                <a:effectLst>
                  <a:outerShdw blurRad="38100" dist="38100" dir="2700000" algn="tl">
                    <a:srgbClr val="000000">
                      <a:alpha val="43137"/>
                    </a:srgbClr>
                  </a:outerShdw>
                </a:effectLst>
                <a:latin typeface="Franklin Gothic Medium Cond" pitchFamily="34" charset="0"/>
              </a:rPr>
              <a:t>SOFTWARE</a:t>
            </a:r>
          </a:p>
          <a:p>
            <a:pPr algn="ctr"/>
            <a:r>
              <a:rPr lang="en-US" dirty="0" smtClean="0">
                <a:solidFill>
                  <a:schemeClr val="bg1"/>
                </a:solidFill>
                <a:effectLst>
                  <a:outerShdw blurRad="38100" dist="38100" dir="2700000" algn="tl">
                    <a:srgbClr val="000000">
                      <a:alpha val="43137"/>
                    </a:srgbClr>
                  </a:outerShdw>
                </a:effectLst>
                <a:latin typeface="Franklin Gothic Medium Cond" pitchFamily="34" charset="0"/>
              </a:rPr>
              <a:t>NETWORKING</a:t>
            </a:r>
            <a:endParaRPr lang="en-US" dirty="0">
              <a:solidFill>
                <a:schemeClr val="bg1"/>
              </a:solidFill>
              <a:effectLst>
                <a:outerShdw blurRad="38100" dist="38100" dir="2700000" algn="tl">
                  <a:srgbClr val="000000">
                    <a:alpha val="43137"/>
                  </a:srgbClr>
                </a:outerShdw>
              </a:effectLst>
              <a:latin typeface="Franklin Gothic Medium Cond" pitchFamily="34" charset="0"/>
            </a:endParaRPr>
          </a:p>
        </p:txBody>
      </p:sp>
      <p:pic>
        <p:nvPicPr>
          <p:cNvPr id="47" name="d6ff5965-e5ad-4743-8535-0d9afeff5cc1" descr="A595EF73-2C8B-498D-8986-1C630E2E6D4D@gateway"/>
          <p:cNvPicPr>
            <a:picLocks noChangeAspect="1" noChangeArrowheads="1"/>
          </p:cNvPicPr>
          <p:nvPr/>
        </p:nvPicPr>
        <p:blipFill>
          <a:blip r:embed="rId9"/>
          <a:srcRect l="30764"/>
          <a:stretch>
            <a:fillRect/>
          </a:stretch>
        </p:blipFill>
        <p:spPr bwMode="auto">
          <a:xfrm flipV="1">
            <a:off x="3279880" y="4063347"/>
            <a:ext cx="2564578" cy="623877"/>
          </a:xfrm>
          <a:prstGeom prst="rect">
            <a:avLst/>
          </a:prstGeom>
          <a:noFill/>
          <a:ln w="9525">
            <a:noFill/>
            <a:miter lim="800000"/>
            <a:headEnd/>
            <a:tailEnd/>
          </a:ln>
        </p:spPr>
      </p:pic>
      <p:pic>
        <p:nvPicPr>
          <p:cNvPr id="48" name="d6ff5965-e5ad-4743-8535-0d9afeff5cc1" descr="A595EF73-2C8B-498D-8986-1C630E2E6D4D@gateway"/>
          <p:cNvPicPr>
            <a:picLocks noChangeAspect="1" noChangeArrowheads="1"/>
          </p:cNvPicPr>
          <p:nvPr/>
        </p:nvPicPr>
        <p:blipFill>
          <a:blip r:embed="rId9"/>
          <a:srcRect l="30764"/>
          <a:stretch>
            <a:fillRect/>
          </a:stretch>
        </p:blipFill>
        <p:spPr bwMode="auto">
          <a:xfrm flipV="1">
            <a:off x="5906798" y="4063347"/>
            <a:ext cx="2564578" cy="623877"/>
          </a:xfrm>
          <a:prstGeom prst="rect">
            <a:avLst/>
          </a:prstGeom>
          <a:noFill/>
          <a:ln w="9525">
            <a:noFill/>
            <a:miter lim="800000"/>
            <a:headEnd/>
            <a:tailEnd/>
          </a:ln>
        </p:spPr>
      </p:pic>
      <p:sp>
        <p:nvSpPr>
          <p:cNvPr id="44" name="TextBox 43"/>
          <p:cNvSpPr txBox="1"/>
          <p:nvPr/>
        </p:nvSpPr>
        <p:spPr bwMode="auto">
          <a:xfrm>
            <a:off x="3574663" y="4098286"/>
            <a:ext cx="1975012" cy="553998"/>
          </a:xfrm>
          <a:prstGeom prst="rect">
            <a:avLst/>
          </a:prstGeom>
          <a:noFill/>
          <a:ln w="19050" algn="ctr">
            <a:noFill/>
            <a:miter lim="800000"/>
            <a:headEnd/>
            <a:tailEnd/>
          </a:ln>
        </p:spPr>
        <p:txBody>
          <a:bodyPr wrap="none" lIns="0" tIns="0" rIns="0" bIns="0" rtlCol="0">
            <a:spAutoFit/>
          </a:bodyPr>
          <a:lstStyle/>
          <a:p>
            <a:pPr algn="ctr"/>
            <a:r>
              <a:rPr lang="en-US" dirty="0" smtClean="0">
                <a:solidFill>
                  <a:schemeClr val="bg1"/>
                </a:solidFill>
                <a:effectLst>
                  <a:outerShdw blurRad="38100" dist="38100" dir="2700000" algn="tl">
                    <a:srgbClr val="000000">
                      <a:alpha val="43137"/>
                    </a:srgbClr>
                  </a:outerShdw>
                </a:effectLst>
                <a:latin typeface="Franklin Gothic Medium Cond" pitchFamily="34" charset="0"/>
              </a:rPr>
              <a:t>OPEN</a:t>
            </a:r>
          </a:p>
          <a:p>
            <a:pPr algn="ctr"/>
            <a:r>
              <a:rPr lang="en-US" dirty="0" smtClean="0">
                <a:solidFill>
                  <a:schemeClr val="bg1"/>
                </a:solidFill>
                <a:effectLst>
                  <a:outerShdw blurRad="38100" dist="38100" dir="2700000" algn="tl">
                    <a:srgbClr val="000000">
                      <a:alpha val="43137"/>
                    </a:srgbClr>
                  </a:outerShdw>
                </a:effectLst>
                <a:latin typeface="Franklin Gothic Medium Cond" pitchFamily="34" charset="0"/>
              </a:rPr>
              <a:t>ARCHITECTURES</a:t>
            </a:r>
            <a:endParaRPr lang="en-US" dirty="0">
              <a:solidFill>
                <a:schemeClr val="bg1"/>
              </a:solidFill>
              <a:effectLst>
                <a:outerShdw blurRad="38100" dist="38100" dir="2700000" algn="tl">
                  <a:srgbClr val="000000">
                    <a:alpha val="43137"/>
                  </a:srgbClr>
                </a:outerShdw>
              </a:effectLst>
              <a:latin typeface="Franklin Gothic Medium Cond" pitchFamily="34" charset="0"/>
            </a:endParaRPr>
          </a:p>
        </p:txBody>
      </p:sp>
      <p:sp>
        <p:nvSpPr>
          <p:cNvPr id="46" name="TextBox 45"/>
          <p:cNvSpPr txBox="1"/>
          <p:nvPr/>
        </p:nvSpPr>
        <p:spPr bwMode="auto">
          <a:xfrm>
            <a:off x="6485826" y="4098286"/>
            <a:ext cx="1406522" cy="553998"/>
          </a:xfrm>
          <a:prstGeom prst="rect">
            <a:avLst/>
          </a:prstGeom>
          <a:noFill/>
          <a:ln w="19050" algn="ctr">
            <a:noFill/>
            <a:miter lim="800000"/>
            <a:headEnd/>
            <a:tailEnd/>
          </a:ln>
        </p:spPr>
        <p:txBody>
          <a:bodyPr wrap="none" lIns="0" tIns="0" rIns="0" bIns="0" rtlCol="0">
            <a:spAutoFit/>
          </a:bodyPr>
          <a:lstStyle/>
          <a:p>
            <a:pPr algn="ctr"/>
            <a:r>
              <a:rPr lang="en-US" dirty="0" smtClean="0">
                <a:solidFill>
                  <a:schemeClr val="bg1"/>
                </a:solidFill>
                <a:effectLst>
                  <a:outerShdw blurRad="38100" dist="38100" dir="2700000" algn="tl">
                    <a:srgbClr val="000000">
                      <a:alpha val="43137"/>
                    </a:srgbClr>
                  </a:outerShdw>
                </a:effectLst>
                <a:latin typeface="Franklin Gothic Medium Cond" pitchFamily="34" charset="0"/>
              </a:rPr>
              <a:t>OPEN</a:t>
            </a:r>
          </a:p>
          <a:p>
            <a:pPr algn="ctr"/>
            <a:r>
              <a:rPr lang="en-US" dirty="0" smtClean="0">
                <a:solidFill>
                  <a:schemeClr val="bg1"/>
                </a:solidFill>
                <a:effectLst>
                  <a:outerShdw blurRad="38100" dist="38100" dir="2700000" algn="tl">
                    <a:srgbClr val="000000">
                      <a:alpha val="43137"/>
                    </a:srgbClr>
                  </a:outerShdw>
                </a:effectLst>
                <a:latin typeface="Franklin Gothic Medium Cond" pitchFamily="34" charset="0"/>
              </a:rPr>
              <a:t>STANDARDS</a:t>
            </a:r>
            <a:endParaRPr lang="en-US" dirty="0">
              <a:solidFill>
                <a:schemeClr val="bg1"/>
              </a:solidFill>
              <a:effectLst>
                <a:outerShdw blurRad="38100" dist="38100" dir="2700000" algn="tl">
                  <a:srgbClr val="000000">
                    <a:alpha val="43137"/>
                  </a:srgbClr>
                </a:outerShdw>
              </a:effectLst>
              <a:latin typeface="Franklin Gothic Medium Cond" pitchFamily="34" charset="0"/>
            </a:endParaRPr>
          </a:p>
        </p:txBody>
      </p:sp>
      <p:pic>
        <p:nvPicPr>
          <p:cNvPr id="49" name="d6ff5965-e5ad-4743-8535-0d9afeff5cc1" descr="A595EF73-2C8B-498D-8986-1C630E2E6D4D@gateway"/>
          <p:cNvPicPr>
            <a:picLocks noChangeAspect="1" noChangeArrowheads="1"/>
          </p:cNvPicPr>
          <p:nvPr/>
        </p:nvPicPr>
        <p:blipFill>
          <a:blip r:embed="rId9"/>
          <a:srcRect l="30764"/>
          <a:stretch>
            <a:fillRect/>
          </a:stretch>
        </p:blipFill>
        <p:spPr bwMode="auto">
          <a:xfrm flipV="1">
            <a:off x="1" y="1175286"/>
            <a:ext cx="9144000" cy="886020"/>
          </a:xfrm>
          <a:prstGeom prst="rect">
            <a:avLst/>
          </a:prstGeom>
          <a:noFill/>
          <a:ln w="9525">
            <a:noFill/>
            <a:miter lim="800000"/>
            <a:headEnd/>
            <a:tailEnd/>
          </a:ln>
        </p:spPr>
      </p:pic>
      <p:sp>
        <p:nvSpPr>
          <p:cNvPr id="15" name="Content Placeholder 24"/>
          <p:cNvSpPr txBox="1">
            <a:spLocks/>
          </p:cNvSpPr>
          <p:nvPr/>
        </p:nvSpPr>
        <p:spPr>
          <a:xfrm>
            <a:off x="546254" y="1176034"/>
            <a:ext cx="8249876" cy="911019"/>
          </a:xfrm>
          <a:prstGeom prst="rect">
            <a:avLst/>
          </a:prstGeom>
        </p:spPr>
        <p:txBody>
          <a:bodyPr/>
          <a:lstStyle>
            <a:lvl1pPr marL="173038" indent="-173038" algn="l" defTabSz="914400" rtl="0" eaLnBrk="1" latinLnBrk="0" hangingPunct="1">
              <a:lnSpc>
                <a:spcPct val="95000"/>
              </a:lnSpc>
              <a:spcBef>
                <a:spcPts val="1400"/>
              </a:spcBef>
              <a:buFont typeface="Arial" pitchFamily="34" charset="0"/>
              <a:buChar char="•"/>
              <a:defRPr lang="en-US" sz="2000" b="0" kern="1200" dirty="0" smtClean="0">
                <a:solidFill>
                  <a:schemeClr val="tx1"/>
                </a:solidFill>
                <a:latin typeface="+mn-lt"/>
                <a:ea typeface="+mn-ea"/>
                <a:cs typeface="+mn-cs"/>
              </a:defRPr>
            </a:lvl1pPr>
            <a:lvl2pPr marL="401638" indent="-169863" algn="l" defTabSz="914400" rtl="0" eaLnBrk="1" latinLnBrk="0" hangingPunct="1">
              <a:lnSpc>
                <a:spcPct val="95000"/>
              </a:lnSpc>
              <a:spcBef>
                <a:spcPts val="700"/>
              </a:spcBef>
              <a:buClr>
                <a:schemeClr val="tx2"/>
              </a:buClr>
              <a:buFont typeface="Arial" pitchFamily="34" charset="0"/>
              <a:buChar char="•"/>
              <a:defRPr lang="en-US" sz="1800" b="0" kern="1200" dirty="0" smtClean="0">
                <a:solidFill>
                  <a:schemeClr val="tx1"/>
                </a:solidFill>
                <a:latin typeface="+mn-lt"/>
                <a:ea typeface="+mn-ea"/>
                <a:cs typeface="+mn-cs"/>
              </a:defRPr>
            </a:lvl2pPr>
            <a:lvl3pPr marL="630238" indent="-173038" algn="l" defTabSz="914400" rtl="0" eaLnBrk="1" latinLnBrk="0" hangingPunct="1">
              <a:lnSpc>
                <a:spcPct val="95000"/>
              </a:lnSpc>
              <a:spcBef>
                <a:spcPts val="700"/>
              </a:spcBef>
              <a:buClr>
                <a:schemeClr val="tx2"/>
              </a:buClr>
              <a:buFont typeface="Arial" pitchFamily="34" charset="0"/>
              <a:buChar char="•"/>
              <a:defRPr lang="en-US" sz="1400" b="0" kern="1200" dirty="0" smtClean="0">
                <a:solidFill>
                  <a:schemeClr val="tx1"/>
                </a:solidFill>
                <a:latin typeface="+mn-lt"/>
                <a:ea typeface="+mn-ea"/>
                <a:cs typeface="+mn-cs"/>
              </a:defRPr>
            </a:lvl3pPr>
            <a:lvl4pPr marL="858838" indent="-169863" algn="l" defTabSz="914400" rtl="0" eaLnBrk="1" latinLnBrk="0" hangingPunct="1">
              <a:lnSpc>
                <a:spcPct val="95000"/>
              </a:lnSpc>
              <a:spcBef>
                <a:spcPts val="700"/>
              </a:spcBef>
              <a:buClr>
                <a:schemeClr val="tx2"/>
              </a:buClr>
              <a:buFont typeface="Arial" pitchFamily="34" charset="0"/>
              <a:buChar char="•"/>
              <a:defRPr lang="en-US" sz="1400" b="0" kern="1200" dirty="0" smtClean="0">
                <a:solidFill>
                  <a:schemeClr val="tx1"/>
                </a:solidFill>
                <a:latin typeface="+mn-lt"/>
                <a:ea typeface="+mn-ea"/>
                <a:cs typeface="+mn-cs"/>
              </a:defRPr>
            </a:lvl4pPr>
            <a:lvl5pPr marL="1087438" indent="-173038" algn="l" defTabSz="914400" rtl="0" eaLnBrk="1" latinLnBrk="0" hangingPunct="1">
              <a:lnSpc>
                <a:spcPct val="95000"/>
              </a:lnSpc>
              <a:spcBef>
                <a:spcPts val="700"/>
              </a:spcBef>
              <a:buClr>
                <a:schemeClr val="tx2"/>
              </a:buClr>
              <a:buFont typeface="Arial"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5" indent="-111125">
              <a:lnSpc>
                <a:spcPct val="90000"/>
              </a:lnSpc>
              <a:spcBef>
                <a:spcPts val="600"/>
              </a:spcBef>
              <a:buClr>
                <a:schemeClr val="bg1"/>
              </a:buClr>
              <a:buFont typeface="Arial" pitchFamily="34" charset="0"/>
              <a:buNone/>
            </a:pPr>
            <a:r>
              <a:rPr lang="en-US" sz="1600" dirty="0" smtClean="0">
                <a:solidFill>
                  <a:schemeClr val="bg1"/>
                </a:solidFill>
              </a:rPr>
              <a:t>Silicon Valley company selling software networking solutions since 2006</a:t>
            </a:r>
          </a:p>
          <a:p>
            <a:pPr marL="0" indent="0">
              <a:lnSpc>
                <a:spcPct val="90000"/>
              </a:lnSpc>
              <a:spcBef>
                <a:spcPts val="600"/>
              </a:spcBef>
              <a:buClr>
                <a:schemeClr val="bg1"/>
              </a:buClr>
              <a:buFont typeface="Arial" pitchFamily="34" charset="0"/>
              <a:buNone/>
            </a:pPr>
            <a:r>
              <a:rPr lang="en-US" sz="1600" dirty="0" smtClean="0">
                <a:solidFill>
                  <a:schemeClr val="bg1"/>
                </a:solidFill>
              </a:rPr>
              <a:t>Open source product has matured to a robust, feature rich, enterprise proven solution</a:t>
            </a:r>
          </a:p>
          <a:p>
            <a:pPr marL="0" indent="0">
              <a:lnSpc>
                <a:spcPct val="90000"/>
              </a:lnSpc>
              <a:spcBef>
                <a:spcPts val="600"/>
              </a:spcBef>
              <a:buClr>
                <a:schemeClr val="bg1"/>
              </a:buClr>
              <a:buFont typeface="Arial" pitchFamily="34" charset="0"/>
              <a:buNone/>
            </a:pPr>
            <a:r>
              <a:rPr lang="en-US" sz="1600" dirty="0" smtClean="0">
                <a:solidFill>
                  <a:schemeClr val="bg1"/>
                </a:solidFill>
              </a:rPr>
              <a:t>Server and Hypervisor-agnostic approach enabling agile, capacity-on-demand networks </a:t>
            </a:r>
            <a:endParaRPr lang="en-US" sz="1600" dirty="0">
              <a:solidFill>
                <a:schemeClr val="bg1"/>
              </a:solidFill>
            </a:endParaRPr>
          </a:p>
        </p:txBody>
      </p:sp>
      <p:sp>
        <p:nvSpPr>
          <p:cNvPr id="32" name="Footer Placeholder 4"/>
          <p:cNvSpPr>
            <a:spLocks noGrp="1"/>
          </p:cNvSpPr>
          <p:nvPr>
            <p:ph type="ftr" sz="quarter" idx="12"/>
          </p:nvPr>
        </p:nvSpPr>
        <p:spPr>
          <a:xfrm>
            <a:off x="336550" y="4987925"/>
            <a:ext cx="3990975" cy="103188"/>
          </a:xfrm>
        </p:spPr>
        <p:txBody>
          <a:bodyPr/>
          <a:lstStyle/>
          <a:p>
            <a:r>
              <a:rPr lang="en-US" dirty="0" smtClean="0"/>
              <a:t>© 2013 Brocade Communications Systems, Inc. CONFIDENTIAL—For Internal Use Only</a:t>
            </a:r>
            <a:endParaRPr lang="en-US" dirty="0"/>
          </a:p>
        </p:txBody>
      </p:sp>
      <p:sp>
        <p:nvSpPr>
          <p:cNvPr id="43" name="Slide Number Placeholder 16"/>
          <p:cNvSpPr>
            <a:spLocks noGrp="1"/>
          </p:cNvSpPr>
          <p:nvPr>
            <p:ph type="sldNum" sz="quarter" idx="13"/>
          </p:nvPr>
        </p:nvSpPr>
        <p:spPr>
          <a:xfrm>
            <a:off x="7766050" y="4979988"/>
            <a:ext cx="257175" cy="115887"/>
          </a:xfrm>
        </p:spPr>
        <p:txBody>
          <a:bodyPr/>
          <a:lstStyle/>
          <a:p>
            <a:fld id="{0B3CD718-DC22-49C0-8BA5-7CA109C17832}" type="slidenum">
              <a:rPr lang="en-US" smtClean="0"/>
              <a:pPr/>
              <a:t>24</a:t>
            </a:fld>
            <a:endParaRPr lang="en-US" dirty="0"/>
          </a:p>
        </p:txBody>
      </p:sp>
    </p:spTree>
    <p:extLst>
      <p:ext uri="{BB962C8B-B14F-4D97-AF65-F5344CB8AC3E}">
        <p14:creationId xmlns:p14="http://schemas.microsoft.com/office/powerpoint/2010/main" val="273560020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Vyatta Highlights</a:t>
            </a:r>
            <a:endParaRPr lang="en-US" dirty="0"/>
          </a:p>
        </p:txBody>
      </p:sp>
      <p:grpSp>
        <p:nvGrpSpPr>
          <p:cNvPr id="19" name="Group 18"/>
          <p:cNvGrpSpPr/>
          <p:nvPr/>
        </p:nvGrpSpPr>
        <p:grpSpPr>
          <a:xfrm>
            <a:off x="468640" y="1064167"/>
            <a:ext cx="8229601" cy="3711090"/>
            <a:chOff x="457199" y="1235812"/>
            <a:chExt cx="8229601" cy="3711090"/>
          </a:xfrm>
        </p:grpSpPr>
        <p:sp>
          <p:nvSpPr>
            <p:cNvPr id="3" name="Rounded Rectangle 2"/>
            <p:cNvSpPr/>
            <p:nvPr/>
          </p:nvSpPr>
          <p:spPr>
            <a:xfrm>
              <a:off x="457199" y="1235812"/>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Routing</a:t>
              </a:r>
              <a:endParaRPr lang="en-US" dirty="0">
                <a:solidFill>
                  <a:srgbClr val="000000"/>
                </a:solidFill>
                <a:latin typeface="Verdana"/>
                <a:cs typeface="Verdana"/>
              </a:endParaRPr>
            </a:p>
          </p:txBody>
        </p:sp>
        <p:sp>
          <p:nvSpPr>
            <p:cNvPr id="4" name="Rounded Rectangle 3"/>
            <p:cNvSpPr/>
            <p:nvPr/>
          </p:nvSpPr>
          <p:spPr>
            <a:xfrm>
              <a:off x="457199" y="1777263"/>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Security</a:t>
              </a:r>
              <a:endParaRPr lang="en-US" dirty="0">
                <a:solidFill>
                  <a:srgbClr val="000000"/>
                </a:solidFill>
                <a:latin typeface="Verdana"/>
                <a:cs typeface="Verdana"/>
              </a:endParaRPr>
            </a:p>
          </p:txBody>
        </p:sp>
        <p:sp>
          <p:nvSpPr>
            <p:cNvPr id="5" name="Rounded Rectangle 4"/>
            <p:cNvSpPr/>
            <p:nvPr/>
          </p:nvSpPr>
          <p:spPr>
            <a:xfrm>
              <a:off x="457199" y="2315069"/>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VPN</a:t>
              </a:r>
              <a:endParaRPr lang="en-US" dirty="0">
                <a:solidFill>
                  <a:srgbClr val="000000"/>
                </a:solidFill>
                <a:latin typeface="Verdana"/>
                <a:cs typeface="Verdana"/>
              </a:endParaRPr>
            </a:p>
          </p:txBody>
        </p:sp>
        <p:sp>
          <p:nvSpPr>
            <p:cNvPr id="6" name="Rounded Rectangle 5"/>
            <p:cNvSpPr/>
            <p:nvPr/>
          </p:nvSpPr>
          <p:spPr>
            <a:xfrm>
              <a:off x="457199" y="2864317"/>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System Management</a:t>
              </a:r>
              <a:endParaRPr lang="en-US" dirty="0">
                <a:solidFill>
                  <a:srgbClr val="000000"/>
                </a:solidFill>
                <a:latin typeface="Verdana"/>
                <a:cs typeface="Verdana"/>
              </a:endParaRPr>
            </a:p>
          </p:txBody>
        </p:sp>
        <p:sp>
          <p:nvSpPr>
            <p:cNvPr id="7" name="Rounded Rectangle 6"/>
            <p:cNvSpPr/>
            <p:nvPr/>
          </p:nvSpPr>
          <p:spPr>
            <a:xfrm>
              <a:off x="457199" y="3413567"/>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IP Services</a:t>
              </a:r>
              <a:endParaRPr lang="en-US" dirty="0">
                <a:solidFill>
                  <a:srgbClr val="000000"/>
                </a:solidFill>
                <a:latin typeface="Verdana"/>
                <a:cs typeface="Verdana"/>
              </a:endParaRPr>
            </a:p>
          </p:txBody>
        </p:sp>
        <p:sp>
          <p:nvSpPr>
            <p:cNvPr id="8" name="Rounded Rectangle 7"/>
            <p:cNvSpPr/>
            <p:nvPr/>
          </p:nvSpPr>
          <p:spPr>
            <a:xfrm>
              <a:off x="457199" y="4512079"/>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Platforms</a:t>
              </a:r>
              <a:endParaRPr lang="en-US" dirty="0">
                <a:solidFill>
                  <a:srgbClr val="000000"/>
                </a:solidFill>
                <a:latin typeface="Verdana"/>
                <a:cs typeface="Verdana"/>
              </a:endParaRPr>
            </a:p>
          </p:txBody>
        </p:sp>
        <p:sp>
          <p:nvSpPr>
            <p:cNvPr id="9" name="Rounded Rectangle 8"/>
            <p:cNvSpPr/>
            <p:nvPr/>
          </p:nvSpPr>
          <p:spPr>
            <a:xfrm>
              <a:off x="457199" y="3966461"/>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High Availability</a:t>
              </a:r>
              <a:endParaRPr lang="en-US" dirty="0">
                <a:solidFill>
                  <a:srgbClr val="000000"/>
                </a:solidFill>
                <a:latin typeface="Verdana"/>
                <a:cs typeface="Verdana"/>
              </a:endParaRPr>
            </a:p>
          </p:txBody>
        </p:sp>
        <p:sp>
          <p:nvSpPr>
            <p:cNvPr id="11" name="Rounded Rectangle 10"/>
            <p:cNvSpPr/>
            <p:nvPr/>
          </p:nvSpPr>
          <p:spPr>
            <a:xfrm>
              <a:off x="3378684" y="1235812"/>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IPv4, IPv6, Static, PBR, OSPF, RIP, BGP</a:t>
              </a:r>
              <a:endParaRPr lang="en-US" dirty="0">
                <a:solidFill>
                  <a:srgbClr val="000000"/>
                </a:solidFill>
                <a:latin typeface="Verdana"/>
                <a:cs typeface="Verdana"/>
              </a:endParaRPr>
            </a:p>
          </p:txBody>
        </p:sp>
        <p:sp>
          <p:nvSpPr>
            <p:cNvPr id="12" name="Rounded Rectangle 11"/>
            <p:cNvSpPr/>
            <p:nvPr/>
          </p:nvSpPr>
          <p:spPr>
            <a:xfrm>
              <a:off x="3378684" y="1777263"/>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IPv4, IPv6, </a:t>
              </a:r>
              <a:r>
                <a:rPr lang="en-US" dirty="0" err="1" smtClean="0">
                  <a:solidFill>
                    <a:srgbClr val="000000"/>
                  </a:solidFill>
                  <a:latin typeface="Verdana"/>
                  <a:cs typeface="Verdana"/>
                </a:rPr>
                <a:t>Stateful</a:t>
              </a:r>
              <a:r>
                <a:rPr lang="en-US" dirty="0" smtClean="0">
                  <a:solidFill>
                    <a:srgbClr val="000000"/>
                  </a:solidFill>
                  <a:latin typeface="Verdana"/>
                  <a:cs typeface="Verdana"/>
                </a:rPr>
                <a:t> Firewall, NAT</a:t>
              </a:r>
              <a:endParaRPr lang="en-US" dirty="0">
                <a:solidFill>
                  <a:srgbClr val="000000"/>
                </a:solidFill>
                <a:latin typeface="Verdana"/>
                <a:cs typeface="Verdana"/>
              </a:endParaRPr>
            </a:p>
          </p:txBody>
        </p:sp>
        <p:sp>
          <p:nvSpPr>
            <p:cNvPr id="13" name="Rounded Rectangle 12"/>
            <p:cNvSpPr/>
            <p:nvPr/>
          </p:nvSpPr>
          <p:spPr>
            <a:xfrm>
              <a:off x="3378684" y="2315069"/>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IPSec, SSL, Route-based, L2-bridging</a:t>
              </a:r>
              <a:endParaRPr lang="en-US" dirty="0">
                <a:solidFill>
                  <a:srgbClr val="000000"/>
                </a:solidFill>
                <a:latin typeface="Verdana"/>
                <a:cs typeface="Verdana"/>
              </a:endParaRPr>
            </a:p>
          </p:txBody>
        </p:sp>
        <p:sp>
          <p:nvSpPr>
            <p:cNvPr id="14" name="Rounded Rectangle 13"/>
            <p:cNvSpPr/>
            <p:nvPr/>
          </p:nvSpPr>
          <p:spPr>
            <a:xfrm>
              <a:off x="3378684" y="2864317"/>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CLI, REST API, GUI </a:t>
              </a:r>
              <a:endParaRPr lang="en-US" dirty="0">
                <a:solidFill>
                  <a:srgbClr val="000000"/>
                </a:solidFill>
                <a:latin typeface="Verdana"/>
                <a:cs typeface="Verdana"/>
              </a:endParaRPr>
            </a:p>
          </p:txBody>
        </p:sp>
        <p:sp>
          <p:nvSpPr>
            <p:cNvPr id="15" name="Rounded Rectangle 14"/>
            <p:cNvSpPr/>
            <p:nvPr/>
          </p:nvSpPr>
          <p:spPr>
            <a:xfrm>
              <a:off x="3378684" y="3413567"/>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SSH, DHCP, DNS, SNMP</a:t>
              </a:r>
              <a:endParaRPr lang="en-US" dirty="0">
                <a:solidFill>
                  <a:srgbClr val="000000"/>
                </a:solidFill>
                <a:latin typeface="Verdana"/>
                <a:cs typeface="Verdana"/>
              </a:endParaRPr>
            </a:p>
          </p:txBody>
        </p:sp>
        <p:sp>
          <p:nvSpPr>
            <p:cNvPr id="16" name="Rounded Rectangle 15"/>
            <p:cNvSpPr/>
            <p:nvPr/>
          </p:nvSpPr>
          <p:spPr>
            <a:xfrm>
              <a:off x="3378684" y="3966461"/>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VRRP, </a:t>
              </a:r>
              <a:r>
                <a:rPr lang="en-US" dirty="0" err="1" smtClean="0">
                  <a:solidFill>
                    <a:srgbClr val="000000"/>
                  </a:solidFill>
                  <a:latin typeface="Verdana"/>
                  <a:cs typeface="Verdana"/>
                </a:rPr>
                <a:t>Stateful</a:t>
              </a:r>
              <a:r>
                <a:rPr lang="en-US" dirty="0" smtClean="0">
                  <a:solidFill>
                    <a:srgbClr val="000000"/>
                  </a:solidFill>
                  <a:latin typeface="Verdana"/>
                  <a:cs typeface="Verdana"/>
                </a:rPr>
                <a:t> Failover, </a:t>
              </a:r>
              <a:r>
                <a:rPr lang="en-US" dirty="0" err="1" smtClean="0">
                  <a:solidFill>
                    <a:srgbClr val="000000"/>
                  </a:solidFill>
                  <a:latin typeface="Verdana"/>
                  <a:cs typeface="Verdana"/>
                </a:rPr>
                <a:t>Config</a:t>
              </a:r>
              <a:r>
                <a:rPr lang="en-US" dirty="0">
                  <a:solidFill>
                    <a:srgbClr val="000000"/>
                  </a:solidFill>
                  <a:latin typeface="Verdana"/>
                  <a:cs typeface="Verdana"/>
                </a:rPr>
                <a:t> </a:t>
              </a:r>
              <a:r>
                <a:rPr lang="en-US" dirty="0" smtClean="0">
                  <a:solidFill>
                    <a:srgbClr val="000000"/>
                  </a:solidFill>
                  <a:latin typeface="Verdana"/>
                  <a:cs typeface="Verdana"/>
                </a:rPr>
                <a:t>Sync</a:t>
              </a:r>
              <a:endParaRPr lang="en-US" dirty="0">
                <a:solidFill>
                  <a:srgbClr val="000000"/>
                </a:solidFill>
                <a:latin typeface="Verdana"/>
                <a:cs typeface="Verdana"/>
              </a:endParaRPr>
            </a:p>
          </p:txBody>
        </p:sp>
        <p:sp>
          <p:nvSpPr>
            <p:cNvPr id="18" name="Rounded Rectangle 17"/>
            <p:cNvSpPr/>
            <p:nvPr/>
          </p:nvSpPr>
          <p:spPr>
            <a:xfrm>
              <a:off x="3378684" y="4512079"/>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VMware, </a:t>
              </a:r>
              <a:r>
                <a:rPr lang="en-US" dirty="0" err="1" smtClean="0">
                  <a:solidFill>
                    <a:srgbClr val="000000"/>
                  </a:solidFill>
                  <a:latin typeface="Verdana"/>
                  <a:cs typeface="Verdana"/>
                </a:rPr>
                <a:t>Xen</a:t>
              </a:r>
              <a:r>
                <a:rPr lang="en-US" dirty="0" smtClean="0">
                  <a:solidFill>
                    <a:srgbClr val="000000"/>
                  </a:solidFill>
                  <a:latin typeface="Verdana"/>
                  <a:cs typeface="Verdana"/>
                </a:rPr>
                <a:t>, KVM, Hyper-V, x86</a:t>
              </a:r>
              <a:endParaRPr lang="en-US" dirty="0">
                <a:solidFill>
                  <a:srgbClr val="000000"/>
                </a:solidFill>
                <a:latin typeface="Verdana"/>
                <a:cs typeface="Verdana"/>
              </a:endParaRPr>
            </a:p>
          </p:txBody>
        </p:sp>
      </p:grpSp>
      <p:sp>
        <p:nvSpPr>
          <p:cNvPr id="20" name="Footer Placeholder 4"/>
          <p:cNvSpPr>
            <a:spLocks noGrp="1"/>
          </p:cNvSpPr>
          <p:nvPr>
            <p:ph type="ftr" sz="quarter" idx="12"/>
          </p:nvPr>
        </p:nvSpPr>
        <p:spPr>
          <a:xfrm>
            <a:off x="336550" y="4987925"/>
            <a:ext cx="3990975" cy="103188"/>
          </a:xfrm>
        </p:spPr>
        <p:txBody>
          <a:bodyPr/>
          <a:lstStyle/>
          <a:p>
            <a:r>
              <a:rPr lang="en-US" dirty="0" smtClean="0"/>
              <a:t>© 2013 Brocade Communications Systems, Inc. CONFIDENTIAL—For Internal Use Only</a:t>
            </a:r>
            <a:endParaRPr lang="en-US" dirty="0"/>
          </a:p>
        </p:txBody>
      </p:sp>
      <p:sp>
        <p:nvSpPr>
          <p:cNvPr id="21" name="Slide Number Placeholder 16"/>
          <p:cNvSpPr>
            <a:spLocks noGrp="1"/>
          </p:cNvSpPr>
          <p:nvPr>
            <p:ph type="sldNum" sz="quarter" idx="13"/>
          </p:nvPr>
        </p:nvSpPr>
        <p:spPr>
          <a:xfrm>
            <a:off x="7766050" y="4979988"/>
            <a:ext cx="257175" cy="115887"/>
          </a:xfrm>
        </p:spPr>
        <p:txBody>
          <a:bodyPr/>
          <a:lstStyle/>
          <a:p>
            <a:fld id="{0B3CD718-DC22-49C0-8BA5-7CA109C17832}" type="slidenum">
              <a:rPr lang="en-US" smtClean="0"/>
              <a:pPr/>
              <a:t>25</a:t>
            </a:fld>
            <a:endParaRPr lang="en-US" dirty="0"/>
          </a:p>
        </p:txBody>
      </p:sp>
    </p:spTree>
    <p:extLst>
      <p:ext uri="{BB962C8B-B14F-4D97-AF65-F5344CB8AC3E}">
        <p14:creationId xmlns:p14="http://schemas.microsoft.com/office/powerpoint/2010/main" val="3129295642"/>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1597820"/>
            <a:ext cx="7772400" cy="1563995"/>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3200" kern="1200">
                <a:solidFill>
                  <a:schemeClr val="tx1">
                    <a:lumMod val="65000"/>
                    <a:lumOff val="35000"/>
                  </a:schemeClr>
                </a:solidFill>
                <a:latin typeface="Verdana"/>
                <a:ea typeface="+mj-ea"/>
                <a:cs typeface="+mj-cs"/>
              </a:defRPr>
            </a:lvl1pPr>
          </a:lstStyle>
          <a:p>
            <a:r>
              <a:rPr lang="en-US" dirty="0" smtClean="0">
                <a:solidFill>
                  <a:schemeClr val="bg1"/>
                </a:solidFill>
              </a:rPr>
              <a:t>Remember When You Used </a:t>
            </a:r>
            <a:br>
              <a:rPr lang="en-US" dirty="0" smtClean="0">
                <a:solidFill>
                  <a:schemeClr val="bg1"/>
                </a:solidFill>
              </a:rPr>
            </a:br>
            <a:r>
              <a:rPr lang="en-US" dirty="0" smtClean="0">
                <a:solidFill>
                  <a:schemeClr val="bg1"/>
                </a:solidFill>
              </a:rPr>
              <a:t>to Get Excited about Networking?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It’s that time again</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a:xfrm>
            <a:off x="838200" y="1750220"/>
            <a:ext cx="7772400" cy="1563995"/>
          </a:xfrm>
          <a:prstGeom prst="rect">
            <a:avLst/>
          </a:prstGeom>
        </p:spPr>
        <p:txBody>
          <a:bodyPr vert="horz" lIns="91440" tIns="45720" rIns="91440" bIns="45720" rtlCol="0" anchor="ctr">
            <a:normAutofit fontScale="70000" lnSpcReduction="20000"/>
          </a:bodyPr>
          <a:lstStyle>
            <a:lvl1pPr algn="ctr" defTabSz="457200" rtl="0" eaLnBrk="1" latinLnBrk="0" hangingPunct="1">
              <a:spcBef>
                <a:spcPct val="0"/>
              </a:spcBef>
              <a:buNone/>
              <a:defRPr sz="3200" kern="1200">
                <a:solidFill>
                  <a:schemeClr val="tx1">
                    <a:lumMod val="65000"/>
                    <a:lumOff val="35000"/>
                  </a:schemeClr>
                </a:solidFill>
                <a:latin typeface="Verdana"/>
                <a:ea typeface="+mj-ea"/>
                <a:cs typeface="+mj-cs"/>
              </a:defRPr>
            </a:lvl1pPr>
          </a:lstStyle>
          <a:p>
            <a:pPr>
              <a:lnSpc>
                <a:spcPct val="120000"/>
              </a:lnSpc>
            </a:pPr>
            <a:r>
              <a:rPr lang="en-US" dirty="0" smtClean="0">
                <a:solidFill>
                  <a:schemeClr val="bg1"/>
                </a:solidFill>
              </a:rPr>
              <a:t>Remember When You Used </a:t>
            </a:r>
            <a:br>
              <a:rPr lang="en-US" dirty="0" smtClean="0">
                <a:solidFill>
                  <a:schemeClr val="bg1"/>
                </a:solidFill>
              </a:rPr>
            </a:br>
            <a:r>
              <a:rPr lang="en-US" dirty="0" smtClean="0">
                <a:solidFill>
                  <a:schemeClr val="bg1"/>
                </a:solidFill>
              </a:rPr>
              <a:t>to Get Excited about Networking?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It’s that time again</a:t>
            </a:r>
            <a:endParaRPr lang="en-US" dirty="0">
              <a:solidFill>
                <a:schemeClr val="bg1"/>
              </a:solidFill>
            </a:endParaRPr>
          </a:p>
        </p:txBody>
      </p:sp>
    </p:spTree>
    <p:extLst>
      <p:ext uri="{BB962C8B-B14F-4D97-AF65-F5344CB8AC3E}">
        <p14:creationId xmlns:p14="http://schemas.microsoft.com/office/powerpoint/2010/main" val="1866682430"/>
      </p:ext>
    </p:extLst>
  </p:cSld>
  <p:clrMapOvr>
    <a:masterClrMapping/>
  </p:clrMapOvr>
  <mc:AlternateContent xmlns:mc="http://schemas.openxmlformats.org/markup-compatibility/2006" xmlns:p14="http://schemas.microsoft.com/office/powerpoint/2010/main">
    <mc:Choice Requires="p14">
      <p:transition spd="med" p14:dur="700" advTm="6606">
        <p:fade/>
      </p:transition>
    </mc:Choice>
    <mc:Fallback xmlns="">
      <p:transition spd="med" advTm="6606">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500"/>
          </a:xfrm>
          <a:prstGeom prst="rect">
            <a:avLst/>
          </a:prstGeom>
        </p:spPr>
      </p:pic>
      <p:sp>
        <p:nvSpPr>
          <p:cNvPr id="4" name="TextBox 3"/>
          <p:cNvSpPr txBox="1"/>
          <p:nvPr/>
        </p:nvSpPr>
        <p:spPr>
          <a:xfrm>
            <a:off x="981349" y="4156341"/>
            <a:ext cx="7215926" cy="877163"/>
          </a:xfrm>
          <a:prstGeom prst="rect">
            <a:avLst/>
          </a:prstGeom>
          <a:solidFill>
            <a:schemeClr val="tx1">
              <a:alpha val="79000"/>
            </a:schemeClr>
          </a:solidFill>
        </p:spPr>
        <p:txBody>
          <a:bodyPr wrap="square" rtlCol="0">
            <a:spAutoFit/>
          </a:bodyPr>
          <a:lstStyle/>
          <a:p>
            <a:pPr algn="ctr"/>
            <a:r>
              <a:rPr lang="en-US" sz="2800" dirty="0" smtClean="0">
                <a:solidFill>
                  <a:schemeClr val="bg1"/>
                </a:solidFill>
                <a:latin typeface="Verdana"/>
                <a:cs typeface="Verdana"/>
              </a:rPr>
              <a:t>“Data center networks are in my way”</a:t>
            </a:r>
          </a:p>
          <a:p>
            <a:pPr marL="171450" indent="-171450" algn="r">
              <a:spcBef>
                <a:spcPts val="600"/>
              </a:spcBef>
              <a:buFontTx/>
              <a:buChar char="-"/>
            </a:pPr>
            <a:r>
              <a:rPr lang="en-US" i="1" dirty="0">
                <a:solidFill>
                  <a:schemeClr val="bg1"/>
                </a:solidFill>
                <a:latin typeface="Verdana"/>
                <a:cs typeface="Verdana"/>
              </a:rPr>
              <a:t>2009, James Hamilton, VP/DE Amazon Web Services</a:t>
            </a:r>
          </a:p>
        </p:txBody>
      </p:sp>
      <p:sp>
        <p:nvSpPr>
          <p:cNvPr id="3" name="Footer Placeholder 2"/>
          <p:cNvSpPr>
            <a:spLocks noGrp="1"/>
          </p:cNvSpPr>
          <p:nvPr>
            <p:ph type="ftr" sz="quarter" idx="11"/>
          </p:nvPr>
        </p:nvSpPr>
        <p:spPr/>
        <p:txBody>
          <a:bodyPr/>
          <a:lstStyle/>
          <a:p>
            <a:r>
              <a:rPr lang="en-US" smtClean="0"/>
              <a:t>© 2013 Brocade Communications Systems, Inc. CONFIDENTIAL—For Internal Use Only</a:t>
            </a:r>
            <a:endParaRPr lang="en-US" dirty="0"/>
          </a:p>
        </p:txBody>
      </p:sp>
      <p:sp>
        <p:nvSpPr>
          <p:cNvPr id="5" name="Slide Number Placeholder 4"/>
          <p:cNvSpPr>
            <a:spLocks noGrp="1"/>
          </p:cNvSpPr>
          <p:nvPr>
            <p:ph type="sldNum" sz="quarter" idx="12"/>
          </p:nvPr>
        </p:nvSpPr>
        <p:spPr/>
        <p:txBody>
          <a:bodyPr/>
          <a:lstStyle/>
          <a:p>
            <a:fld id="{AF75801B-4D39-47AA-8E71-5A8545C958A9}" type="slidenum">
              <a:rPr lang="en-US" smtClean="0"/>
              <a:pPr/>
              <a:t>3</a:t>
            </a:fld>
            <a:endParaRPr lang="en-US" dirty="0"/>
          </a:p>
        </p:txBody>
      </p:sp>
    </p:spTree>
    <p:extLst>
      <p:ext uri="{BB962C8B-B14F-4D97-AF65-F5344CB8AC3E}">
        <p14:creationId xmlns:p14="http://schemas.microsoft.com/office/powerpoint/2010/main" val="1742588424"/>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Stock_000004509360_Larg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7738" y="626383"/>
            <a:ext cx="7488524" cy="4209149"/>
          </a:xfrm>
          <a:prstGeom prst="rect">
            <a:avLst/>
          </a:prstGeom>
          <a:ln w="28575" cmpd="sng">
            <a:solidFill>
              <a:srgbClr val="F79629"/>
            </a:solidFill>
          </a:ln>
        </p:spPr>
      </p:pic>
      <p:sp>
        <p:nvSpPr>
          <p:cNvPr id="5" name="TextBox 4"/>
          <p:cNvSpPr txBox="1"/>
          <p:nvPr/>
        </p:nvSpPr>
        <p:spPr>
          <a:xfrm>
            <a:off x="827738" y="4240326"/>
            <a:ext cx="7488524" cy="600164"/>
          </a:xfrm>
          <a:prstGeom prst="rect">
            <a:avLst/>
          </a:prstGeom>
          <a:solidFill>
            <a:schemeClr val="tx1">
              <a:alpha val="79000"/>
            </a:schemeClr>
          </a:solidFill>
        </p:spPr>
        <p:txBody>
          <a:bodyPr wrap="square" rtlCol="0">
            <a:spAutoFit/>
          </a:bodyPr>
          <a:lstStyle/>
          <a:p>
            <a:pPr algn="ctr"/>
            <a:r>
              <a:rPr lang="en-US" sz="1600" dirty="0" smtClean="0">
                <a:solidFill>
                  <a:schemeClr val="bg1"/>
                </a:solidFill>
                <a:latin typeface="Verdana"/>
                <a:cs typeface="Verdana"/>
              </a:rPr>
              <a:t>“It’s hard to make predictions, especially about the future.”</a:t>
            </a:r>
            <a:endParaRPr lang="en-US" sz="1400" dirty="0" smtClean="0">
              <a:solidFill>
                <a:schemeClr val="bg1"/>
              </a:solidFill>
              <a:latin typeface="Verdana"/>
              <a:cs typeface="Verdana"/>
            </a:endParaRPr>
          </a:p>
          <a:p>
            <a:pPr algn="r">
              <a:spcBef>
                <a:spcPts val="600"/>
              </a:spcBef>
            </a:pPr>
            <a:r>
              <a:rPr lang="en-US" sz="1200" i="1" dirty="0" smtClean="0">
                <a:solidFill>
                  <a:schemeClr val="bg1"/>
                </a:solidFill>
                <a:latin typeface="Verdana"/>
                <a:cs typeface="Verdana"/>
              </a:rPr>
              <a:t>- Yogi Berra</a:t>
            </a:r>
            <a:endParaRPr lang="en-US" sz="1200" i="1" dirty="0">
              <a:solidFill>
                <a:schemeClr val="bg1"/>
              </a:solidFill>
              <a:latin typeface="Verdana"/>
              <a:cs typeface="Verdana"/>
            </a:endParaRPr>
          </a:p>
        </p:txBody>
      </p:sp>
      <p:sp>
        <p:nvSpPr>
          <p:cNvPr id="2" name="Footer Placeholder 1"/>
          <p:cNvSpPr>
            <a:spLocks noGrp="1"/>
          </p:cNvSpPr>
          <p:nvPr>
            <p:ph type="ftr" sz="quarter" idx="11"/>
          </p:nvPr>
        </p:nvSpPr>
        <p:spPr/>
        <p:txBody>
          <a:bodyPr/>
          <a:lstStyle/>
          <a:p>
            <a:r>
              <a:rPr lang="en-US" smtClean="0"/>
              <a:t>© 2013 Brocade Communications Systems, Inc. CONFIDENTIAL—For Internal Use Only</a:t>
            </a:r>
            <a:endParaRPr lang="en-US" dirty="0"/>
          </a:p>
        </p:txBody>
      </p:sp>
      <p:sp>
        <p:nvSpPr>
          <p:cNvPr id="3" name="Slide Number Placeholder 2"/>
          <p:cNvSpPr>
            <a:spLocks noGrp="1"/>
          </p:cNvSpPr>
          <p:nvPr>
            <p:ph type="sldNum" sz="quarter" idx="12"/>
          </p:nvPr>
        </p:nvSpPr>
        <p:spPr/>
        <p:txBody>
          <a:bodyPr/>
          <a:lstStyle/>
          <a:p>
            <a:fld id="{AF75801B-4D39-47AA-8E71-5A8545C958A9}" type="slidenum">
              <a:rPr lang="en-US" smtClean="0"/>
              <a:pPr/>
              <a:t>4</a:t>
            </a:fld>
            <a:endParaRPr lang="en-US" dirty="0"/>
          </a:p>
        </p:txBody>
      </p:sp>
    </p:spTree>
    <p:extLst>
      <p:ext uri="{BB962C8B-B14F-4D97-AF65-F5344CB8AC3E}">
        <p14:creationId xmlns:p14="http://schemas.microsoft.com/office/powerpoint/2010/main" val="39218757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2"/>
          <p:cNvGrpSpPr>
            <a:grpSpLocks/>
          </p:cNvGrpSpPr>
          <p:nvPr/>
        </p:nvGrpSpPr>
        <p:grpSpPr bwMode="auto">
          <a:xfrm>
            <a:off x="1749425" y="2001889"/>
            <a:ext cx="6249988" cy="606384"/>
            <a:chOff x="4332165" y="2738766"/>
            <a:chExt cx="8331620" cy="888889"/>
          </a:xfrm>
        </p:grpSpPr>
        <p:sp>
          <p:nvSpPr>
            <p:cNvPr id="14" name="Rounded Rectangle 13"/>
            <p:cNvSpPr/>
            <p:nvPr/>
          </p:nvSpPr>
          <p:spPr>
            <a:xfrm>
              <a:off x="4472735" y="2742061"/>
              <a:ext cx="8191050" cy="885594"/>
            </a:xfrm>
            <a:prstGeom prst="roundRect">
              <a:avLst>
                <a:gd name="adj" fmla="val 4786"/>
              </a:avLst>
            </a:prstGeom>
            <a:gradFill flip="none" rotWithShape="1">
              <a:gsLst>
                <a:gs pos="51000">
                  <a:schemeClr val="bg1">
                    <a:lumMod val="85000"/>
                    <a:alpha val="73000"/>
                  </a:schemeClr>
                </a:gs>
                <a:gs pos="0">
                  <a:srgbClr val="EEEEEE">
                    <a:alpha val="0"/>
                  </a:srgbClr>
                </a:gs>
                <a:gs pos="100000">
                  <a:schemeClr val="bg1">
                    <a:lumMod val="95000"/>
                    <a:alpha val="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91" fontAlgn="auto">
                <a:spcBef>
                  <a:spcPts val="0"/>
                </a:spcBef>
                <a:spcAft>
                  <a:spcPts val="0"/>
                </a:spcAft>
                <a:defRPr/>
              </a:pPr>
              <a:endParaRPr lang="en-US" sz="1500" dirty="0">
                <a:solidFill>
                  <a:srgbClr val="FFFFFF"/>
                </a:solidFill>
              </a:endParaRPr>
            </a:p>
          </p:txBody>
        </p:sp>
        <p:sp>
          <p:nvSpPr>
            <p:cNvPr id="15" name="TextBox 14"/>
            <p:cNvSpPr txBox="1"/>
            <p:nvPr/>
          </p:nvSpPr>
          <p:spPr>
            <a:xfrm>
              <a:off x="4332165" y="2738766"/>
              <a:ext cx="8208268" cy="863229"/>
            </a:xfrm>
            <a:prstGeom prst="rect">
              <a:avLst/>
            </a:prstGeom>
            <a:noFill/>
          </p:spPr>
          <p:txBody>
            <a:bodyPr wrap="none" anchor="ctr">
              <a:spAutoFit/>
            </a:bodyPr>
            <a:lstStyle/>
            <a:p>
              <a:pPr defTabSz="685891" fontAlgn="auto">
                <a:spcBef>
                  <a:spcPts val="0"/>
                </a:spcBef>
                <a:spcAft>
                  <a:spcPts val="0"/>
                </a:spcAft>
                <a:defRPr/>
              </a:pPr>
              <a:r>
                <a:rPr lang="en-US" spc="-75" dirty="0">
                  <a:solidFill>
                    <a:srgbClr val="652D89"/>
                  </a:solidFill>
                  <a:latin typeface="Arial"/>
                </a:rPr>
                <a:t>“Will </a:t>
              </a:r>
              <a:r>
                <a:rPr lang="en-US" spc="-75" dirty="0" err="1">
                  <a:solidFill>
                    <a:srgbClr val="652D89"/>
                  </a:solidFill>
                  <a:latin typeface="Arial"/>
                </a:rPr>
                <a:t>OpenFlow</a:t>
              </a:r>
              <a:r>
                <a:rPr lang="en-US" spc="-75" dirty="0">
                  <a:solidFill>
                    <a:srgbClr val="652D89"/>
                  </a:solidFill>
                  <a:latin typeface="Arial"/>
                </a:rPr>
                <a:t> commoditize networks? Impact Cisco margins?</a:t>
              </a:r>
              <a:r>
                <a:rPr lang="en-US" sz="2100" spc="-75" dirty="0">
                  <a:solidFill>
                    <a:srgbClr val="652D89"/>
                  </a:solidFill>
                  <a:latin typeface="Arial"/>
                </a:rPr>
                <a:t>”</a:t>
              </a:r>
            </a:p>
            <a:p>
              <a:pPr algn="ctr" defTabSz="685891" fontAlgn="auto">
                <a:lnSpc>
                  <a:spcPct val="80000"/>
                </a:lnSpc>
                <a:spcBef>
                  <a:spcPts val="225"/>
                </a:spcBef>
                <a:spcAft>
                  <a:spcPts val="0"/>
                </a:spcAft>
                <a:defRPr/>
              </a:pPr>
              <a:r>
                <a:rPr lang="en-US" sz="1200" i="1" dirty="0">
                  <a:solidFill>
                    <a:srgbClr val="FFFFFF">
                      <a:lumMod val="50000"/>
                    </a:srgbClr>
                  </a:solidFill>
                  <a:latin typeface="Arial"/>
                </a:rPr>
                <a:t>—Several media publications, Bloggers</a:t>
              </a:r>
            </a:p>
          </p:txBody>
        </p:sp>
      </p:grpSp>
      <p:grpSp>
        <p:nvGrpSpPr>
          <p:cNvPr id="4" name="Group 2"/>
          <p:cNvGrpSpPr>
            <a:grpSpLocks/>
          </p:cNvGrpSpPr>
          <p:nvPr/>
        </p:nvGrpSpPr>
        <p:grpSpPr bwMode="auto">
          <a:xfrm>
            <a:off x="3519185" y="415928"/>
            <a:ext cx="5493053" cy="603250"/>
            <a:chOff x="-189067" y="1596029"/>
            <a:chExt cx="8191050" cy="885593"/>
          </a:xfrm>
        </p:grpSpPr>
        <p:sp>
          <p:nvSpPr>
            <p:cNvPr id="12" name="Rounded Rectangle 11"/>
            <p:cNvSpPr/>
            <p:nvPr/>
          </p:nvSpPr>
          <p:spPr>
            <a:xfrm>
              <a:off x="-189067" y="1596029"/>
              <a:ext cx="8191050" cy="885593"/>
            </a:xfrm>
            <a:prstGeom prst="roundRect">
              <a:avLst>
                <a:gd name="adj" fmla="val 4786"/>
              </a:avLst>
            </a:prstGeom>
            <a:gradFill flip="none" rotWithShape="1">
              <a:gsLst>
                <a:gs pos="51000">
                  <a:schemeClr val="bg1">
                    <a:lumMod val="85000"/>
                    <a:alpha val="73000"/>
                  </a:schemeClr>
                </a:gs>
                <a:gs pos="0">
                  <a:srgbClr val="EEEEEE">
                    <a:alpha val="0"/>
                  </a:srgbClr>
                </a:gs>
                <a:gs pos="100000">
                  <a:schemeClr val="bg1">
                    <a:lumMod val="95000"/>
                    <a:alpha val="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91" fontAlgn="auto">
                <a:spcBef>
                  <a:spcPts val="0"/>
                </a:spcBef>
                <a:spcAft>
                  <a:spcPts val="0"/>
                </a:spcAft>
                <a:defRPr/>
              </a:pPr>
              <a:endParaRPr lang="en-US" sz="1500" dirty="0">
                <a:solidFill>
                  <a:srgbClr val="FFFFFF"/>
                </a:solidFill>
              </a:endParaRPr>
            </a:p>
          </p:txBody>
        </p:sp>
        <p:sp>
          <p:nvSpPr>
            <p:cNvPr id="13" name="TextBox 12"/>
            <p:cNvSpPr txBox="1"/>
            <p:nvPr/>
          </p:nvSpPr>
          <p:spPr>
            <a:xfrm>
              <a:off x="1639493" y="1645736"/>
              <a:ext cx="4788699" cy="786179"/>
            </a:xfrm>
            <a:prstGeom prst="rect">
              <a:avLst/>
            </a:prstGeom>
            <a:noFill/>
          </p:spPr>
          <p:txBody>
            <a:bodyPr wrap="none" anchor="ctr">
              <a:spAutoFit/>
            </a:bodyPr>
            <a:lstStyle/>
            <a:p>
              <a:pPr algn="ctr" defTabSz="685891" fontAlgn="auto">
                <a:lnSpc>
                  <a:spcPct val="80000"/>
                </a:lnSpc>
                <a:spcAft>
                  <a:spcPts val="0"/>
                </a:spcAft>
                <a:defRPr/>
              </a:pPr>
              <a:r>
                <a:rPr lang="en-US" spc="-75" dirty="0">
                  <a:solidFill>
                    <a:srgbClr val="0096D6"/>
                  </a:solidFill>
                  <a:latin typeface="Arial"/>
                </a:rPr>
                <a:t>Report: Majority of Service </a:t>
              </a:r>
              <a:r>
                <a:rPr lang="en-US" spc="-75" dirty="0" smtClean="0">
                  <a:solidFill>
                    <a:srgbClr val="0096D6"/>
                  </a:solidFill>
                  <a:latin typeface="Arial"/>
                </a:rPr>
                <a:t>Providers</a:t>
              </a:r>
            </a:p>
            <a:p>
              <a:pPr algn="ctr" defTabSz="685891" fontAlgn="auto">
                <a:lnSpc>
                  <a:spcPct val="80000"/>
                </a:lnSpc>
                <a:spcAft>
                  <a:spcPts val="0"/>
                </a:spcAft>
                <a:defRPr/>
              </a:pPr>
              <a:r>
                <a:rPr lang="en-US" spc="-75" dirty="0" smtClean="0">
                  <a:solidFill>
                    <a:srgbClr val="0096D6"/>
                  </a:solidFill>
                  <a:latin typeface="Arial"/>
                </a:rPr>
                <a:t> </a:t>
              </a:r>
              <a:r>
                <a:rPr lang="en-US" spc="-75" dirty="0">
                  <a:solidFill>
                    <a:srgbClr val="0096D6"/>
                  </a:solidFill>
                  <a:latin typeface="Arial"/>
                </a:rPr>
                <a:t>Considering SDN Deployment</a:t>
              </a:r>
              <a:r>
                <a:rPr lang="en-US" sz="1100" i="1" dirty="0" smtClean="0">
                  <a:solidFill>
                    <a:srgbClr val="FFFFFF">
                      <a:lumMod val="50000"/>
                    </a:srgbClr>
                  </a:solidFill>
                  <a:latin typeface="Arial"/>
                </a:rPr>
                <a:t>—</a:t>
              </a:r>
              <a:r>
                <a:rPr lang="en-US" sz="1100" i="1" dirty="0" err="1" smtClean="0">
                  <a:solidFill>
                    <a:srgbClr val="FFFFFF">
                      <a:lumMod val="50000"/>
                    </a:srgbClr>
                  </a:solidFill>
                  <a:latin typeface="Arial"/>
                </a:rPr>
                <a:t>ZDnet</a:t>
              </a:r>
              <a:endParaRPr lang="en-US" sz="1100" i="1" dirty="0">
                <a:solidFill>
                  <a:srgbClr val="FFFFFF">
                    <a:lumMod val="50000"/>
                  </a:srgbClr>
                </a:solidFill>
                <a:latin typeface="Arial"/>
              </a:endParaRPr>
            </a:p>
          </p:txBody>
        </p:sp>
      </p:grpSp>
      <p:sp>
        <p:nvSpPr>
          <p:cNvPr id="2" name="Title 1"/>
          <p:cNvSpPr>
            <a:spLocks noGrp="1"/>
          </p:cNvSpPr>
          <p:nvPr>
            <p:ph type="title" idx="4294967295"/>
          </p:nvPr>
        </p:nvSpPr>
        <p:spPr>
          <a:xfrm>
            <a:off x="249382" y="296141"/>
            <a:ext cx="3495675" cy="628650"/>
          </a:xfrm>
        </p:spPr>
        <p:txBody>
          <a:bodyPr/>
          <a:lstStyle/>
          <a:p>
            <a:pPr fontAlgn="auto">
              <a:spcAft>
                <a:spcPts val="0"/>
              </a:spcAft>
              <a:defRPr/>
            </a:pPr>
            <a:r>
              <a:rPr dirty="0" smtClean="0"/>
              <a:t>Headlines</a:t>
            </a:r>
            <a:endParaRPr dirty="0"/>
          </a:p>
        </p:txBody>
      </p:sp>
      <p:grpSp>
        <p:nvGrpSpPr>
          <p:cNvPr id="5" name="Group 21"/>
          <p:cNvGrpSpPr>
            <a:grpSpLocks/>
          </p:cNvGrpSpPr>
          <p:nvPr/>
        </p:nvGrpSpPr>
        <p:grpSpPr bwMode="auto">
          <a:xfrm>
            <a:off x="1085851" y="3536952"/>
            <a:ext cx="7180263" cy="603250"/>
            <a:chOff x="1682610" y="818103"/>
            <a:chExt cx="10392293" cy="885594"/>
          </a:xfrm>
        </p:grpSpPr>
        <p:sp>
          <p:nvSpPr>
            <p:cNvPr id="11" name="Rounded Rectangle 10"/>
            <p:cNvSpPr/>
            <p:nvPr/>
          </p:nvSpPr>
          <p:spPr>
            <a:xfrm>
              <a:off x="1850614" y="818103"/>
              <a:ext cx="10147914" cy="885594"/>
            </a:xfrm>
            <a:prstGeom prst="roundRect">
              <a:avLst>
                <a:gd name="adj" fmla="val 4786"/>
              </a:avLst>
            </a:prstGeom>
            <a:gradFill flip="none" rotWithShape="1">
              <a:gsLst>
                <a:gs pos="51000">
                  <a:schemeClr val="bg1">
                    <a:lumMod val="85000"/>
                    <a:alpha val="73000"/>
                  </a:schemeClr>
                </a:gs>
                <a:gs pos="0">
                  <a:srgbClr val="EEEEEE">
                    <a:alpha val="0"/>
                  </a:srgbClr>
                </a:gs>
                <a:gs pos="100000">
                  <a:schemeClr val="bg1">
                    <a:lumMod val="95000"/>
                    <a:alpha val="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91" fontAlgn="auto">
                <a:spcBef>
                  <a:spcPts val="0"/>
                </a:spcBef>
                <a:spcAft>
                  <a:spcPts val="0"/>
                </a:spcAft>
                <a:defRPr/>
              </a:pPr>
              <a:endParaRPr lang="en-US" sz="1500" dirty="0">
                <a:solidFill>
                  <a:srgbClr val="FFFFFF"/>
                </a:solidFill>
              </a:endParaRPr>
            </a:p>
          </p:txBody>
        </p:sp>
        <p:sp>
          <p:nvSpPr>
            <p:cNvPr id="6" name="TextBox 5"/>
            <p:cNvSpPr txBox="1"/>
            <p:nvPr/>
          </p:nvSpPr>
          <p:spPr>
            <a:xfrm>
              <a:off x="1682610" y="905622"/>
              <a:ext cx="10392293" cy="745515"/>
            </a:xfrm>
            <a:prstGeom prst="rect">
              <a:avLst/>
            </a:prstGeom>
            <a:noFill/>
          </p:spPr>
          <p:txBody>
            <a:bodyPr anchor="ctr">
              <a:spAutoFit/>
            </a:bodyPr>
            <a:lstStyle/>
            <a:p>
              <a:pPr algn="ctr" defTabSz="685891" fontAlgn="auto">
                <a:spcBef>
                  <a:spcPts val="225"/>
                </a:spcBef>
                <a:spcAft>
                  <a:spcPts val="0"/>
                </a:spcAft>
                <a:defRPr/>
              </a:pPr>
              <a:r>
                <a:rPr lang="en-US" sz="1500" spc="-75" dirty="0">
                  <a:solidFill>
                    <a:srgbClr val="008041"/>
                  </a:solidFill>
                  <a:latin typeface="Arial"/>
                </a:rPr>
                <a:t>“Hype around </a:t>
              </a:r>
              <a:r>
                <a:rPr lang="en-US" sz="1500" spc="-75" dirty="0" err="1">
                  <a:solidFill>
                    <a:srgbClr val="008041"/>
                  </a:solidFill>
                  <a:latin typeface="Arial"/>
                </a:rPr>
                <a:t>SDN</a:t>
              </a:r>
              <a:r>
                <a:rPr lang="en-US" sz="1500" spc="-75" dirty="0">
                  <a:solidFill>
                    <a:srgbClr val="008041"/>
                  </a:solidFill>
                  <a:latin typeface="Arial"/>
                </a:rPr>
                <a:t>/</a:t>
              </a:r>
              <a:r>
                <a:rPr lang="en-US" sz="1500" spc="-75" dirty="0" err="1">
                  <a:solidFill>
                    <a:srgbClr val="008041"/>
                  </a:solidFill>
                  <a:latin typeface="Arial"/>
                </a:rPr>
                <a:t>OpenFlow</a:t>
              </a:r>
              <a:r>
                <a:rPr lang="en-US" sz="1500" spc="-75" dirty="0">
                  <a:solidFill>
                    <a:srgbClr val="008041"/>
                  </a:solidFill>
                  <a:latin typeface="Arial"/>
                </a:rPr>
                <a:t> getting way out of  Control. Where have I seen this before…” </a:t>
              </a:r>
              <a:r>
                <a:rPr lang="en-US" sz="1200" i="1" dirty="0">
                  <a:solidFill>
                    <a:srgbClr val="FFFFFF">
                      <a:lumMod val="50000"/>
                    </a:srgbClr>
                  </a:solidFill>
                  <a:latin typeface="Arial"/>
                </a:rPr>
                <a:t>—Ethereal mind, Blogger</a:t>
              </a:r>
            </a:p>
          </p:txBody>
        </p:sp>
      </p:grpSp>
      <p:grpSp>
        <p:nvGrpSpPr>
          <p:cNvPr id="7" name="Group 23"/>
          <p:cNvGrpSpPr>
            <a:grpSpLocks/>
          </p:cNvGrpSpPr>
          <p:nvPr/>
        </p:nvGrpSpPr>
        <p:grpSpPr bwMode="auto">
          <a:xfrm>
            <a:off x="-622300" y="2703237"/>
            <a:ext cx="9634538" cy="674963"/>
            <a:chOff x="-87697" y="3784125"/>
            <a:chExt cx="8619698" cy="726448"/>
          </a:xfrm>
        </p:grpSpPr>
        <p:sp>
          <p:nvSpPr>
            <p:cNvPr id="16" name="Rounded Rectangle 15"/>
            <p:cNvSpPr/>
            <p:nvPr/>
          </p:nvSpPr>
          <p:spPr>
            <a:xfrm>
              <a:off x="-87697" y="3784125"/>
              <a:ext cx="8191050" cy="726448"/>
            </a:xfrm>
            <a:prstGeom prst="roundRect">
              <a:avLst>
                <a:gd name="adj" fmla="val 4786"/>
              </a:avLst>
            </a:prstGeom>
            <a:gradFill flip="none" rotWithShape="1">
              <a:gsLst>
                <a:gs pos="51000">
                  <a:schemeClr val="bg1">
                    <a:lumMod val="85000"/>
                    <a:alpha val="73000"/>
                  </a:schemeClr>
                </a:gs>
                <a:gs pos="0">
                  <a:srgbClr val="EEEEEE">
                    <a:alpha val="0"/>
                  </a:srgbClr>
                </a:gs>
                <a:gs pos="100000">
                  <a:schemeClr val="bg1">
                    <a:lumMod val="95000"/>
                    <a:alpha val="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91" fontAlgn="auto">
                <a:spcBef>
                  <a:spcPts val="0"/>
                </a:spcBef>
                <a:spcAft>
                  <a:spcPts val="0"/>
                </a:spcAft>
                <a:defRPr/>
              </a:pPr>
              <a:endParaRPr lang="en-US" sz="1500" dirty="0">
                <a:solidFill>
                  <a:srgbClr val="FFFFFF"/>
                </a:solidFill>
              </a:endParaRPr>
            </a:p>
          </p:txBody>
        </p:sp>
        <p:sp>
          <p:nvSpPr>
            <p:cNvPr id="17" name="TextBox 16"/>
            <p:cNvSpPr txBox="1"/>
            <p:nvPr/>
          </p:nvSpPr>
          <p:spPr>
            <a:xfrm>
              <a:off x="544329" y="3880258"/>
              <a:ext cx="7987672" cy="496880"/>
            </a:xfrm>
            <a:prstGeom prst="rect">
              <a:avLst/>
            </a:prstGeom>
            <a:noFill/>
          </p:spPr>
          <p:txBody>
            <a:bodyPr anchor="ctr">
              <a:spAutoFit/>
            </a:bodyPr>
            <a:lstStyle/>
            <a:p>
              <a:pPr algn="ctr" defTabSz="685891" fontAlgn="auto">
                <a:lnSpc>
                  <a:spcPct val="80000"/>
                </a:lnSpc>
                <a:spcBef>
                  <a:spcPts val="0"/>
                </a:spcBef>
                <a:spcAft>
                  <a:spcPts val="0"/>
                </a:spcAft>
                <a:defRPr/>
              </a:pPr>
              <a:r>
                <a:rPr lang="en-US" spc="-75" dirty="0">
                  <a:solidFill>
                    <a:srgbClr val="0096D6"/>
                  </a:solidFill>
                  <a:latin typeface="Arial"/>
                </a:rPr>
                <a:t>“SDN Hype or </a:t>
              </a:r>
              <a:r>
                <a:rPr lang="en-US" spc="-75" dirty="0" smtClean="0">
                  <a:solidFill>
                    <a:srgbClr val="0096D6"/>
                  </a:solidFill>
                  <a:latin typeface="Arial"/>
                </a:rPr>
                <a:t>Reality”</a:t>
              </a:r>
            </a:p>
            <a:p>
              <a:pPr algn="ctr" defTabSz="685891" fontAlgn="auto">
                <a:lnSpc>
                  <a:spcPct val="80000"/>
                </a:lnSpc>
                <a:spcBef>
                  <a:spcPts val="0"/>
                </a:spcBef>
                <a:spcAft>
                  <a:spcPts val="0"/>
                </a:spcAft>
                <a:defRPr/>
              </a:pPr>
              <a:r>
                <a:rPr lang="en-US" sz="1200" i="1" dirty="0" err="1">
                  <a:solidFill>
                    <a:srgbClr val="FFFFFF">
                      <a:lumMod val="50000"/>
                    </a:srgbClr>
                  </a:solidFill>
                  <a:latin typeface="Arial"/>
                </a:rPr>
                <a:t>PacketPushers</a:t>
              </a:r>
              <a:endParaRPr lang="en-US" sz="1200" i="1" dirty="0">
                <a:solidFill>
                  <a:srgbClr val="FFFFFF">
                    <a:lumMod val="50000"/>
                  </a:srgbClr>
                </a:solidFill>
                <a:latin typeface="Arial"/>
              </a:endParaRPr>
            </a:p>
          </p:txBody>
        </p:sp>
      </p:grpSp>
      <p:grpSp>
        <p:nvGrpSpPr>
          <p:cNvPr id="8" name="Group 25"/>
          <p:cNvGrpSpPr>
            <a:grpSpLocks/>
          </p:cNvGrpSpPr>
          <p:nvPr/>
        </p:nvGrpSpPr>
        <p:grpSpPr bwMode="auto">
          <a:xfrm>
            <a:off x="2998788" y="4173538"/>
            <a:ext cx="6145212" cy="607970"/>
            <a:chOff x="-248234" y="5446965"/>
            <a:chExt cx="8191050" cy="891400"/>
          </a:xfrm>
        </p:grpSpPr>
        <p:sp>
          <p:nvSpPr>
            <p:cNvPr id="20" name="Rounded Rectangle 19"/>
            <p:cNvSpPr/>
            <p:nvPr/>
          </p:nvSpPr>
          <p:spPr>
            <a:xfrm>
              <a:off x="-248234" y="5446965"/>
              <a:ext cx="8191050" cy="885594"/>
            </a:xfrm>
            <a:prstGeom prst="roundRect">
              <a:avLst>
                <a:gd name="adj" fmla="val 4786"/>
              </a:avLst>
            </a:prstGeom>
            <a:gradFill flip="none" rotWithShape="1">
              <a:gsLst>
                <a:gs pos="51000">
                  <a:schemeClr val="bg1">
                    <a:lumMod val="85000"/>
                    <a:alpha val="73000"/>
                  </a:schemeClr>
                </a:gs>
                <a:gs pos="0">
                  <a:srgbClr val="EEEEEE">
                    <a:alpha val="0"/>
                  </a:srgbClr>
                </a:gs>
                <a:gs pos="100000">
                  <a:schemeClr val="bg1">
                    <a:lumMod val="95000"/>
                    <a:alpha val="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91" fontAlgn="auto">
                <a:spcBef>
                  <a:spcPts val="0"/>
                </a:spcBef>
                <a:spcAft>
                  <a:spcPts val="0"/>
                </a:spcAft>
                <a:defRPr/>
              </a:pPr>
              <a:endParaRPr lang="en-US" sz="1500" dirty="0">
                <a:solidFill>
                  <a:srgbClr val="FFFFFF"/>
                </a:solidFill>
              </a:endParaRPr>
            </a:p>
          </p:txBody>
        </p:sp>
        <p:sp>
          <p:nvSpPr>
            <p:cNvPr id="21" name="TextBox 20"/>
            <p:cNvSpPr txBox="1"/>
            <p:nvPr/>
          </p:nvSpPr>
          <p:spPr>
            <a:xfrm>
              <a:off x="1442452" y="5474956"/>
              <a:ext cx="4844253" cy="863409"/>
            </a:xfrm>
            <a:prstGeom prst="rect">
              <a:avLst/>
            </a:prstGeom>
            <a:noFill/>
          </p:spPr>
          <p:txBody>
            <a:bodyPr wrap="none" anchor="ctr">
              <a:spAutoFit/>
            </a:bodyPr>
            <a:lstStyle/>
            <a:p>
              <a:pPr defTabSz="685891" fontAlgn="auto">
                <a:spcBef>
                  <a:spcPts val="0"/>
                </a:spcBef>
                <a:spcAft>
                  <a:spcPts val="0"/>
                </a:spcAft>
                <a:defRPr/>
              </a:pPr>
              <a:r>
                <a:rPr lang="en-US" sz="2100" spc="-75" dirty="0">
                  <a:solidFill>
                    <a:srgbClr val="652D89"/>
                  </a:solidFill>
                  <a:latin typeface="Arial"/>
                </a:rPr>
                <a:t>“SDN needs a bigger definition”</a:t>
              </a:r>
            </a:p>
            <a:p>
              <a:pPr algn="ctr" defTabSz="685891" fontAlgn="auto">
                <a:lnSpc>
                  <a:spcPct val="80000"/>
                </a:lnSpc>
                <a:spcBef>
                  <a:spcPts val="225"/>
                </a:spcBef>
                <a:spcAft>
                  <a:spcPts val="0"/>
                </a:spcAft>
                <a:defRPr/>
              </a:pPr>
              <a:r>
                <a:rPr lang="en-US" sz="1200" i="1" dirty="0">
                  <a:solidFill>
                    <a:srgbClr val="FFFFFF">
                      <a:lumMod val="50000"/>
                    </a:srgbClr>
                  </a:solidFill>
                  <a:latin typeface="Arial"/>
                </a:rPr>
                <a:t>—Lippis report, 2012</a:t>
              </a:r>
            </a:p>
          </p:txBody>
        </p:sp>
      </p:grpSp>
      <p:grpSp>
        <p:nvGrpSpPr>
          <p:cNvPr id="9" name="Group 30"/>
          <p:cNvGrpSpPr>
            <a:grpSpLocks/>
          </p:cNvGrpSpPr>
          <p:nvPr/>
        </p:nvGrpSpPr>
        <p:grpSpPr bwMode="auto">
          <a:xfrm>
            <a:off x="427038" y="1096963"/>
            <a:ext cx="8716962" cy="603250"/>
            <a:chOff x="2848350" y="4657460"/>
            <a:chExt cx="14746303" cy="885594"/>
          </a:xfrm>
        </p:grpSpPr>
        <p:sp>
          <p:nvSpPr>
            <p:cNvPr id="32" name="Rounded Rectangle 31"/>
            <p:cNvSpPr/>
            <p:nvPr/>
          </p:nvSpPr>
          <p:spPr>
            <a:xfrm>
              <a:off x="4736962" y="4657460"/>
              <a:ext cx="8191050" cy="885594"/>
            </a:xfrm>
            <a:prstGeom prst="roundRect">
              <a:avLst>
                <a:gd name="adj" fmla="val 4786"/>
              </a:avLst>
            </a:prstGeom>
            <a:gradFill flip="none" rotWithShape="1">
              <a:gsLst>
                <a:gs pos="51000">
                  <a:schemeClr val="bg1">
                    <a:lumMod val="85000"/>
                    <a:alpha val="73000"/>
                  </a:schemeClr>
                </a:gs>
                <a:gs pos="0">
                  <a:srgbClr val="EEEEEE">
                    <a:alpha val="0"/>
                  </a:srgbClr>
                </a:gs>
                <a:gs pos="100000">
                  <a:schemeClr val="bg1">
                    <a:lumMod val="95000"/>
                    <a:alpha val="0"/>
                  </a:schemeClr>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91" fontAlgn="auto">
                <a:spcBef>
                  <a:spcPts val="0"/>
                </a:spcBef>
                <a:spcAft>
                  <a:spcPts val="0"/>
                </a:spcAft>
                <a:defRPr/>
              </a:pPr>
              <a:endParaRPr lang="en-US" sz="1500" dirty="0">
                <a:solidFill>
                  <a:srgbClr val="FFFFFF"/>
                </a:solidFill>
              </a:endParaRPr>
            </a:p>
          </p:txBody>
        </p:sp>
        <p:sp>
          <p:nvSpPr>
            <p:cNvPr id="33" name="TextBox 32"/>
            <p:cNvSpPr txBox="1"/>
            <p:nvPr/>
          </p:nvSpPr>
          <p:spPr>
            <a:xfrm>
              <a:off x="2848350" y="4758874"/>
              <a:ext cx="14746303" cy="715394"/>
            </a:xfrm>
            <a:prstGeom prst="rect">
              <a:avLst/>
            </a:prstGeom>
            <a:noFill/>
          </p:spPr>
          <p:txBody>
            <a:bodyPr anchor="ctr">
              <a:spAutoFit/>
            </a:bodyPr>
            <a:lstStyle/>
            <a:p>
              <a:pPr algn="ctr" defTabSz="685891" fontAlgn="auto">
                <a:lnSpc>
                  <a:spcPct val="80000"/>
                </a:lnSpc>
                <a:spcAft>
                  <a:spcPts val="0"/>
                </a:spcAft>
                <a:defRPr/>
              </a:pPr>
              <a:r>
                <a:rPr lang="en-US" spc="-75" dirty="0">
                  <a:solidFill>
                    <a:srgbClr val="008041"/>
                  </a:solidFill>
                  <a:latin typeface="Arial"/>
                </a:rPr>
                <a:t>“</a:t>
              </a:r>
              <a:r>
                <a:rPr lang="en-US" dirty="0">
                  <a:solidFill>
                    <a:srgbClr val="008041"/>
                  </a:solidFill>
                  <a:latin typeface="Arial"/>
                </a:rPr>
                <a:t>Prediction: </a:t>
              </a:r>
              <a:r>
                <a:rPr lang="en-US" dirty="0" err="1">
                  <a:solidFill>
                    <a:srgbClr val="008041"/>
                  </a:solidFill>
                  <a:latin typeface="Arial"/>
                </a:rPr>
                <a:t>OpenFlow</a:t>
              </a:r>
              <a:r>
                <a:rPr lang="en-US" dirty="0">
                  <a:solidFill>
                    <a:srgbClr val="008041"/>
                  </a:solidFill>
                  <a:latin typeface="Arial"/>
                </a:rPr>
                <a:t> Is Dead by 2014; </a:t>
              </a:r>
              <a:r>
                <a:rPr lang="en-US" dirty="0" err="1">
                  <a:solidFill>
                    <a:srgbClr val="008041"/>
                  </a:solidFill>
                  <a:latin typeface="Arial"/>
                </a:rPr>
                <a:t>SDN</a:t>
              </a:r>
              <a:r>
                <a:rPr lang="en-US" dirty="0">
                  <a:solidFill>
                    <a:srgbClr val="008041"/>
                  </a:solidFill>
                  <a:latin typeface="Arial"/>
                </a:rPr>
                <a:t> Reborn in Network Management</a:t>
              </a:r>
              <a:r>
                <a:rPr lang="en-US" spc="-75" dirty="0">
                  <a:solidFill>
                    <a:srgbClr val="008041"/>
                  </a:solidFill>
                  <a:latin typeface="Arial"/>
                </a:rPr>
                <a:t>”</a:t>
              </a:r>
            </a:p>
            <a:p>
              <a:pPr algn="ctr" defTabSz="685891" fontAlgn="auto">
                <a:lnSpc>
                  <a:spcPct val="80000"/>
                </a:lnSpc>
                <a:spcBef>
                  <a:spcPts val="225"/>
                </a:spcBef>
                <a:spcAft>
                  <a:spcPts val="0"/>
                </a:spcAft>
                <a:defRPr/>
              </a:pPr>
              <a:r>
                <a:rPr lang="en-US" sz="1200" i="1" dirty="0">
                  <a:solidFill>
                    <a:srgbClr val="FFFFFF">
                      <a:lumMod val="50000"/>
                    </a:srgbClr>
                  </a:solidFill>
                  <a:latin typeface="Arial"/>
                </a:rPr>
                <a:t>—Mike </a:t>
              </a:r>
              <a:r>
                <a:rPr lang="en-US" sz="1200" i="1" dirty="0" err="1">
                  <a:solidFill>
                    <a:srgbClr val="FFFFFF">
                      <a:lumMod val="50000"/>
                    </a:srgbClr>
                  </a:solidFill>
                  <a:latin typeface="Arial"/>
                </a:rPr>
                <a:t>Fratto</a:t>
              </a:r>
              <a:r>
                <a:rPr lang="en-US" sz="1200" i="1" dirty="0">
                  <a:solidFill>
                    <a:srgbClr val="FFFFFF">
                      <a:lumMod val="50000"/>
                    </a:srgbClr>
                  </a:solidFill>
                  <a:latin typeface="Arial"/>
                </a:rPr>
                <a:t>, Network Computing</a:t>
              </a:r>
            </a:p>
          </p:txBody>
        </p:sp>
      </p:grpSp>
      <p:sp>
        <p:nvSpPr>
          <p:cNvPr id="10" name="Footer Placeholder 9"/>
          <p:cNvSpPr>
            <a:spLocks noGrp="1"/>
          </p:cNvSpPr>
          <p:nvPr>
            <p:ph type="ftr" sz="quarter" idx="11"/>
          </p:nvPr>
        </p:nvSpPr>
        <p:spPr/>
        <p:txBody>
          <a:bodyPr/>
          <a:lstStyle/>
          <a:p>
            <a:r>
              <a:rPr lang="en-US" smtClean="0"/>
              <a:t>© 2013 Brocade Communications Systems, Inc. CONFIDENTIAL—For Internal Use Only</a:t>
            </a:r>
            <a:endParaRPr lang="en-US" dirty="0"/>
          </a:p>
        </p:txBody>
      </p:sp>
      <p:sp>
        <p:nvSpPr>
          <p:cNvPr id="18" name="Slide Number Placeholder 17"/>
          <p:cNvSpPr>
            <a:spLocks noGrp="1"/>
          </p:cNvSpPr>
          <p:nvPr>
            <p:ph type="sldNum" sz="quarter" idx="12"/>
          </p:nvPr>
        </p:nvSpPr>
        <p:spPr/>
        <p:txBody>
          <a:bodyPr/>
          <a:lstStyle/>
          <a:p>
            <a:fld id="{AF75801B-4D39-47AA-8E71-5A8545C958A9}" type="slidenum">
              <a:rPr lang="en-US" smtClean="0"/>
              <a:pPr/>
              <a:t>5</a:t>
            </a:fld>
            <a:endParaRPr lang="en-US" dirty="0"/>
          </a:p>
        </p:txBody>
      </p:sp>
    </p:spTree>
    <p:extLst>
      <p:ext uri="{BB962C8B-B14F-4D97-AF65-F5344CB8AC3E}">
        <p14:creationId xmlns:p14="http://schemas.microsoft.com/office/powerpoint/2010/main" val="175439992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l"/>
            <a:r>
              <a:rPr lang="en-US" dirty="0" smtClean="0"/>
              <a:t>What is SDN?</a:t>
            </a:r>
            <a:endParaRPr lang="en-US" dirty="0"/>
          </a:p>
        </p:txBody>
      </p:sp>
      <p:sp>
        <p:nvSpPr>
          <p:cNvPr id="5" name="Content Placeholder 2"/>
          <p:cNvSpPr>
            <a:spLocks noGrp="1"/>
          </p:cNvSpPr>
          <p:nvPr>
            <p:ph idx="4294967295"/>
          </p:nvPr>
        </p:nvSpPr>
        <p:spPr>
          <a:xfrm>
            <a:off x="914400" y="1006475"/>
            <a:ext cx="8229600" cy="3641725"/>
          </a:xfrm>
        </p:spPr>
        <p:txBody>
          <a:bodyPr>
            <a:normAutofit fontScale="77500" lnSpcReduction="20000"/>
          </a:bodyPr>
          <a:lstStyle/>
          <a:p>
            <a:pPr marL="0" indent="0">
              <a:buNone/>
            </a:pPr>
            <a:r>
              <a:rPr lang="en-US" sz="3200" dirty="0"/>
              <a:t>“…</a:t>
            </a:r>
            <a:r>
              <a:rPr lang="en-US" sz="3200" dirty="0">
                <a:solidFill>
                  <a:srgbClr val="F79646"/>
                </a:solidFill>
              </a:rPr>
              <a:t>programmable networks</a:t>
            </a:r>
            <a:r>
              <a:rPr lang="en-US" sz="3200" dirty="0"/>
              <a:t> (or more precisely, network elements that can be configured through a reasonable and documented API)…”</a:t>
            </a:r>
          </a:p>
          <a:p>
            <a:pPr marL="0" indent="0">
              <a:buNone/>
            </a:pPr>
            <a:r>
              <a:rPr lang="en-US" sz="3200" dirty="0"/>
              <a:t>		– Ivan </a:t>
            </a:r>
            <a:r>
              <a:rPr lang="en-US" sz="3200" dirty="0" err="1"/>
              <a:t>Pepelnjak</a:t>
            </a:r>
            <a:r>
              <a:rPr lang="en-US" sz="3200" dirty="0"/>
              <a:t>, </a:t>
            </a:r>
            <a:r>
              <a:rPr lang="en-US" sz="3200" dirty="0" err="1" smtClean="0"/>
              <a:t>ipSpace.net</a:t>
            </a:r>
            <a:endParaRPr lang="en-US" sz="3200" dirty="0"/>
          </a:p>
          <a:p>
            <a:pPr marL="0" indent="0">
              <a:buNone/>
            </a:pPr>
            <a:endParaRPr lang="en-US" sz="3200" dirty="0"/>
          </a:p>
          <a:p>
            <a:pPr marL="0" indent="0">
              <a:buNone/>
            </a:pPr>
            <a:r>
              <a:rPr lang="en-US" sz="3200" dirty="0"/>
              <a:t>“Software Defined Networking (SDN) is an emerging network architecture where </a:t>
            </a:r>
            <a:r>
              <a:rPr lang="en-US" sz="3200" dirty="0">
                <a:solidFill>
                  <a:srgbClr val="F79646"/>
                </a:solidFill>
              </a:rPr>
              <a:t>network control is decoupled from forwarding and is directly programmable</a:t>
            </a:r>
            <a:r>
              <a:rPr lang="en-US" sz="3200" dirty="0"/>
              <a:t>…”</a:t>
            </a:r>
          </a:p>
          <a:p>
            <a:pPr marL="0" indent="0">
              <a:buNone/>
            </a:pPr>
            <a:r>
              <a:rPr lang="en-US" sz="3200" dirty="0"/>
              <a:t>		– Open Networking </a:t>
            </a:r>
            <a:r>
              <a:rPr lang="en-US" sz="3200" dirty="0" smtClean="0"/>
              <a:t>Foundation</a:t>
            </a:r>
            <a:endParaRPr lang="en-US" sz="3200" dirty="0"/>
          </a:p>
        </p:txBody>
      </p:sp>
      <p:pic>
        <p:nvPicPr>
          <p:cNvPr id="3" name="Picture 2"/>
          <p:cNvPicPr>
            <a:picLocks noChangeAspect="1"/>
          </p:cNvPicPr>
          <p:nvPr/>
        </p:nvPicPr>
        <p:blipFill>
          <a:blip r:embed="rId2"/>
          <a:stretch>
            <a:fillRect/>
          </a:stretch>
        </p:blipFill>
        <p:spPr>
          <a:xfrm>
            <a:off x="6976012" y="3886569"/>
            <a:ext cx="1783541" cy="960900"/>
          </a:xfrm>
          <a:prstGeom prst="rect">
            <a:avLst/>
          </a:prstGeom>
        </p:spPr>
      </p:pic>
      <p:sp>
        <p:nvSpPr>
          <p:cNvPr id="2" name="Footer Placeholder 1"/>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6" name="Slide Number Placeholder 5"/>
          <p:cNvSpPr>
            <a:spLocks noGrp="1"/>
          </p:cNvSpPr>
          <p:nvPr>
            <p:ph type="sldNum" sz="quarter" idx="13"/>
          </p:nvPr>
        </p:nvSpPr>
        <p:spPr/>
        <p:txBody>
          <a:bodyPr/>
          <a:lstStyle/>
          <a:p>
            <a:fld id="{0B3CD718-DC22-49C0-8BA5-7CA109C17832}" type="slidenum">
              <a:rPr lang="en-US" smtClean="0"/>
              <a:pPr/>
              <a:t>6</a:t>
            </a:fld>
            <a:endParaRPr lang="en-US" dirty="0"/>
          </a:p>
        </p:txBody>
      </p:sp>
    </p:spTree>
    <p:extLst>
      <p:ext uri="{BB962C8B-B14F-4D97-AF65-F5344CB8AC3E}">
        <p14:creationId xmlns:p14="http://schemas.microsoft.com/office/powerpoint/2010/main" val="195635468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What SDN isn’t…</a:t>
            </a:r>
            <a:endParaRPr lang="en-US" sz="3200" dirty="0"/>
          </a:p>
        </p:txBody>
      </p:sp>
      <p:pic>
        <p:nvPicPr>
          <p:cNvPr id="5" name="Picture 4" descr="Screen Shot 2012-09-30 at 3.2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4004" y="1032465"/>
            <a:ext cx="6578600" cy="825500"/>
          </a:xfrm>
          <a:prstGeom prst="rect">
            <a:avLst/>
          </a:prstGeom>
        </p:spPr>
      </p:pic>
      <p:pic>
        <p:nvPicPr>
          <p:cNvPr id="6" name="Picture 5" descr="Screen Shot 2012-09-30 at 3.33.5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004" y="2959274"/>
            <a:ext cx="6464300" cy="787400"/>
          </a:xfrm>
          <a:prstGeom prst="rect">
            <a:avLst/>
          </a:prstGeom>
        </p:spPr>
      </p:pic>
      <p:sp>
        <p:nvSpPr>
          <p:cNvPr id="7" name="TextBox 6"/>
          <p:cNvSpPr txBox="1"/>
          <p:nvPr/>
        </p:nvSpPr>
        <p:spPr>
          <a:xfrm>
            <a:off x="600439" y="1980280"/>
            <a:ext cx="7703000" cy="400110"/>
          </a:xfrm>
          <a:prstGeom prst="rect">
            <a:avLst/>
          </a:prstGeom>
          <a:noFill/>
        </p:spPr>
        <p:txBody>
          <a:bodyPr wrap="none" rtlCol="0">
            <a:spAutoFit/>
          </a:bodyPr>
          <a:lstStyle/>
          <a:p>
            <a:r>
              <a:rPr lang="en-US" sz="2000" dirty="0" smtClean="0"/>
              <a:t>We still need smart network design. Maybe smarter then we did before.</a:t>
            </a:r>
            <a:endParaRPr lang="en-US" sz="2000" dirty="0"/>
          </a:p>
        </p:txBody>
      </p:sp>
      <p:sp>
        <p:nvSpPr>
          <p:cNvPr id="8" name="TextBox 7"/>
          <p:cNvSpPr txBox="1"/>
          <p:nvPr/>
        </p:nvSpPr>
        <p:spPr>
          <a:xfrm>
            <a:off x="2343420" y="3916246"/>
            <a:ext cx="4216719" cy="400110"/>
          </a:xfrm>
          <a:prstGeom prst="rect">
            <a:avLst/>
          </a:prstGeom>
          <a:noFill/>
        </p:spPr>
        <p:txBody>
          <a:bodyPr wrap="none" rtlCol="0">
            <a:spAutoFit/>
          </a:bodyPr>
          <a:lstStyle/>
          <a:p>
            <a:r>
              <a:rPr lang="en-US" sz="2000" dirty="0" smtClean="0"/>
              <a:t>There’s more to it then just </a:t>
            </a:r>
            <a:r>
              <a:rPr lang="en-US" sz="2000" dirty="0" err="1" smtClean="0"/>
              <a:t>OpenFlow</a:t>
            </a:r>
            <a:r>
              <a:rPr lang="en-US" sz="2000" dirty="0" smtClean="0"/>
              <a:t>.</a:t>
            </a:r>
            <a:endParaRPr lang="en-US" sz="2000" dirty="0"/>
          </a:p>
        </p:txBody>
      </p:sp>
      <p:sp>
        <p:nvSpPr>
          <p:cNvPr id="3" name="Footer Placeholder 2"/>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4" name="Slide Number Placeholder 3"/>
          <p:cNvSpPr>
            <a:spLocks noGrp="1"/>
          </p:cNvSpPr>
          <p:nvPr>
            <p:ph type="sldNum" sz="quarter" idx="13"/>
          </p:nvPr>
        </p:nvSpPr>
        <p:spPr/>
        <p:txBody>
          <a:bodyPr/>
          <a:lstStyle/>
          <a:p>
            <a:fld id="{0B3CD718-DC22-49C0-8BA5-7CA109C17832}" type="slidenum">
              <a:rPr lang="en-US" smtClean="0"/>
              <a:pPr/>
              <a:t>7</a:t>
            </a:fld>
            <a:endParaRPr lang="en-US" dirty="0"/>
          </a:p>
        </p:txBody>
      </p:sp>
    </p:spTree>
    <p:extLst>
      <p:ext uri="{BB962C8B-B14F-4D97-AF65-F5344CB8AC3E}">
        <p14:creationId xmlns:p14="http://schemas.microsoft.com/office/powerpoint/2010/main" val="268520835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So, SDN is all about…</a:t>
            </a:r>
            <a:endParaRPr lang="en-US" sz="3200" dirty="0"/>
          </a:p>
        </p:txBody>
      </p:sp>
      <p:sp>
        <p:nvSpPr>
          <p:cNvPr id="4" name="Content Placeholder 3"/>
          <p:cNvSpPr>
            <a:spLocks noGrp="1"/>
          </p:cNvSpPr>
          <p:nvPr>
            <p:ph idx="1"/>
          </p:nvPr>
        </p:nvSpPr>
        <p:spPr>
          <a:xfrm>
            <a:off x="430974" y="1073921"/>
            <a:ext cx="8210856" cy="3742563"/>
          </a:xfrm>
        </p:spPr>
        <p:txBody>
          <a:bodyPr/>
          <a:lstStyle/>
          <a:p>
            <a:r>
              <a:rPr lang="en-US" sz="1800" dirty="0"/>
              <a:t>Network Programmability</a:t>
            </a:r>
          </a:p>
          <a:p>
            <a:pPr lvl="1"/>
            <a:r>
              <a:rPr lang="en-US" sz="1600" dirty="0"/>
              <a:t>API interaction with network elements</a:t>
            </a:r>
          </a:p>
          <a:p>
            <a:r>
              <a:rPr lang="en-US" sz="1800" dirty="0"/>
              <a:t>Separation of Control Plane and Forwarding Plane</a:t>
            </a:r>
          </a:p>
          <a:p>
            <a:pPr lvl="1"/>
            <a:r>
              <a:rPr lang="en-US" sz="1600" dirty="0" smtClean="0"/>
              <a:t>Forwarding </a:t>
            </a:r>
            <a:r>
              <a:rPr lang="en-US" sz="1600" dirty="0"/>
              <a:t>Plane can be Software or </a:t>
            </a:r>
            <a:r>
              <a:rPr lang="en-US" sz="1600" dirty="0" smtClean="0"/>
              <a:t>Hardware</a:t>
            </a:r>
          </a:p>
          <a:p>
            <a:pPr lvl="1"/>
            <a:r>
              <a:rPr lang="en-US" sz="1600" dirty="0" smtClean="0"/>
              <a:t>Control Plane – agnostic to the underlying hardware</a:t>
            </a:r>
            <a:endParaRPr lang="en-US" sz="1600" dirty="0"/>
          </a:p>
          <a:p>
            <a:r>
              <a:rPr lang="en-US" sz="1800" dirty="0"/>
              <a:t>Integration with higher-order Orchestration platforms</a:t>
            </a:r>
          </a:p>
          <a:p>
            <a:pPr lvl="1"/>
            <a:r>
              <a:rPr lang="en-US" sz="1600" dirty="0"/>
              <a:t>OpenStack, CloudStack, vCloud </a:t>
            </a:r>
            <a:r>
              <a:rPr lang="en-US" sz="1600" dirty="0" smtClean="0"/>
              <a:t>Director</a:t>
            </a:r>
          </a:p>
          <a:p>
            <a:r>
              <a:rPr lang="en-US" dirty="0"/>
              <a:t>N</a:t>
            </a:r>
            <a:r>
              <a:rPr lang="en-US" dirty="0" smtClean="0"/>
              <a:t>etwork </a:t>
            </a:r>
            <a:r>
              <a:rPr lang="en-US" dirty="0"/>
              <a:t>topology and orchestration </a:t>
            </a:r>
            <a:r>
              <a:rPr lang="en-US" dirty="0" smtClean="0"/>
              <a:t>derived from </a:t>
            </a:r>
            <a:r>
              <a:rPr lang="en-US" dirty="0"/>
              <a:t>the application </a:t>
            </a:r>
            <a:r>
              <a:rPr lang="en-US" dirty="0" smtClean="0"/>
              <a:t>/ </a:t>
            </a:r>
            <a:r>
              <a:rPr lang="en-US" dirty="0"/>
              <a:t>tenant.  This is how SDN is different from switched networks.</a:t>
            </a:r>
          </a:p>
          <a:p>
            <a:r>
              <a:rPr lang="en-US" sz="1800" dirty="0"/>
              <a:t>Vendor </a:t>
            </a:r>
            <a:r>
              <a:rPr lang="en-US" sz="1800" dirty="0" smtClean="0"/>
              <a:t>Independence – </a:t>
            </a:r>
            <a:r>
              <a:rPr lang="en-US" sz="1800" dirty="0"/>
              <a:t>Open </a:t>
            </a:r>
            <a:r>
              <a:rPr lang="en-US" sz="1800" dirty="0" smtClean="0"/>
              <a:t>Source</a:t>
            </a:r>
            <a:endParaRPr lang="en-US" sz="1800" dirty="0"/>
          </a:p>
        </p:txBody>
      </p:sp>
      <p:sp>
        <p:nvSpPr>
          <p:cNvPr id="5" name="Footer Placeholder 4"/>
          <p:cNvSpPr>
            <a:spLocks noGrp="1"/>
          </p:cNvSpPr>
          <p:nvPr>
            <p:ph type="ftr" sz="quarter" idx="12"/>
          </p:nvPr>
        </p:nvSpPr>
        <p:spPr/>
        <p:txBody>
          <a:bodyPr/>
          <a:lstStyle/>
          <a:p>
            <a:r>
              <a:rPr lang="en-US" smtClean="0"/>
              <a:t>© 2013 Brocade Communications Systems, Inc. CONFIDENTIAL—For Internal Use Only</a:t>
            </a:r>
            <a:endParaRPr lang="en-US" dirty="0" smtClean="0"/>
          </a:p>
        </p:txBody>
      </p:sp>
      <p:sp>
        <p:nvSpPr>
          <p:cNvPr id="6" name="Slide Number Placeholder 5"/>
          <p:cNvSpPr>
            <a:spLocks noGrp="1"/>
          </p:cNvSpPr>
          <p:nvPr>
            <p:ph type="sldNum" sz="quarter" idx="13"/>
          </p:nvPr>
        </p:nvSpPr>
        <p:spPr/>
        <p:txBody>
          <a:bodyPr/>
          <a:lstStyle/>
          <a:p>
            <a:fld id="{EF066667-E396-41AE-9584-590955323F19}" type="slidenum">
              <a:rPr lang="en-US" smtClean="0"/>
              <a:pPr/>
              <a:t>8</a:t>
            </a:fld>
            <a:endParaRPr lang="en-US" dirty="0"/>
          </a:p>
        </p:txBody>
      </p:sp>
    </p:spTree>
    <p:extLst>
      <p:ext uri="{BB962C8B-B14F-4D97-AF65-F5344CB8AC3E}">
        <p14:creationId xmlns:p14="http://schemas.microsoft.com/office/powerpoint/2010/main" val="1632307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242394" y="1336675"/>
            <a:ext cx="5793201" cy="2740237"/>
          </a:xfrm>
        </p:spPr>
        <p:txBody>
          <a:bodyPr/>
          <a:lstStyle/>
          <a:p>
            <a:r>
              <a:rPr lang="en-US" dirty="0" smtClean="0"/>
              <a:t>SDN is not about Agility</a:t>
            </a:r>
          </a:p>
          <a:p>
            <a:r>
              <a:rPr lang="en-US" dirty="0" smtClean="0"/>
              <a:t>It is not about new services</a:t>
            </a:r>
          </a:p>
          <a:p>
            <a:r>
              <a:rPr lang="en-US" dirty="0" smtClean="0"/>
              <a:t>It’s about the economics of networking</a:t>
            </a:r>
          </a:p>
          <a:p>
            <a:pPr lvl="1"/>
            <a:r>
              <a:rPr lang="en-US" dirty="0" smtClean="0"/>
              <a:t>Capital Costs and the “Cisco Tax”</a:t>
            </a:r>
          </a:p>
          <a:p>
            <a:pPr lvl="1"/>
            <a:r>
              <a:rPr lang="en-US" dirty="0" smtClean="0"/>
              <a:t>Energy costs</a:t>
            </a:r>
          </a:p>
          <a:p>
            <a:pPr lvl="1"/>
            <a:r>
              <a:rPr lang="en-US" dirty="0" smtClean="0"/>
              <a:t>Real-Estate</a:t>
            </a:r>
          </a:p>
          <a:p>
            <a:pPr lvl="1"/>
            <a:r>
              <a:rPr lang="en-US" b="1" dirty="0" smtClean="0">
                <a:solidFill>
                  <a:srgbClr val="FF0000"/>
                </a:solidFill>
              </a:rPr>
              <a:t>Operating Costs</a:t>
            </a:r>
            <a:endParaRPr lang="en-US" b="1" dirty="0">
              <a:solidFill>
                <a:srgbClr val="FF0000"/>
              </a:solidFill>
            </a:endParaRPr>
          </a:p>
        </p:txBody>
      </p:sp>
      <p:sp>
        <p:nvSpPr>
          <p:cNvPr id="2" name="Title 1"/>
          <p:cNvSpPr>
            <a:spLocks noGrp="1"/>
          </p:cNvSpPr>
          <p:nvPr>
            <p:ph type="title"/>
          </p:nvPr>
        </p:nvSpPr>
        <p:spPr/>
        <p:txBody>
          <a:bodyPr>
            <a:normAutofit/>
          </a:bodyPr>
          <a:lstStyle/>
          <a:p>
            <a:r>
              <a:rPr lang="en-US" dirty="0" smtClean="0"/>
              <a:t>What’s Driving SDN?</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257" y="769254"/>
            <a:ext cx="3294744" cy="3582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Footer Placeholder 9"/>
          <p:cNvSpPr>
            <a:spLocks noGrp="1"/>
          </p:cNvSpPr>
          <p:nvPr>
            <p:ph type="ftr" sz="quarter" idx="13"/>
          </p:nvPr>
        </p:nvSpPr>
        <p:spPr/>
        <p:txBody>
          <a:bodyPr/>
          <a:lstStyle/>
          <a:p>
            <a:r>
              <a:rPr lang="en-US" smtClean="0"/>
              <a:t>© 2013 Brocade Communications Systems, Inc. CONFIDENTIAL—For Internal Use Only</a:t>
            </a:r>
            <a:endParaRPr lang="en-US" dirty="0"/>
          </a:p>
        </p:txBody>
      </p:sp>
      <p:sp>
        <p:nvSpPr>
          <p:cNvPr id="11" name="Slide Number Placeholder 10"/>
          <p:cNvSpPr>
            <a:spLocks noGrp="1"/>
          </p:cNvSpPr>
          <p:nvPr>
            <p:ph type="sldNum" sz="quarter" idx="14"/>
          </p:nvPr>
        </p:nvSpPr>
        <p:spPr/>
        <p:txBody>
          <a:bodyPr/>
          <a:lstStyle/>
          <a:p>
            <a:fld id="{68A341A4-5A6B-4DF9-A231-290C25F22671}" type="slidenum">
              <a:rPr lang="en-US" smtClean="0"/>
              <a:pPr/>
              <a:t>9</a:t>
            </a:fld>
            <a:endParaRPr lang="en-US" dirty="0"/>
          </a:p>
        </p:txBody>
      </p:sp>
    </p:spTree>
    <p:extLst>
      <p:ext uri="{BB962C8B-B14F-4D97-AF65-F5344CB8AC3E}">
        <p14:creationId xmlns:p14="http://schemas.microsoft.com/office/powerpoint/2010/main" val="2688602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8">
                                            <p:txEl>
                                              <p:pRg st="6" end="6"/>
                                            </p:txEl>
                                          </p:spTgt>
                                        </p:tgtEl>
                                        <p:attrNameLst>
                                          <p:attrName>style.visibility</p:attrName>
                                        </p:attrNameLst>
                                      </p:cBhvr>
                                      <p:to>
                                        <p:strVal val="visible"/>
                                      </p:to>
                                    </p:set>
                                    <p:animEffect transition="in" filter="fade">
                                      <p:cBhvr>
                                        <p:cTn id="3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6|7.3|6.3|3.4"/>
</p:tagLst>
</file>

<file path=ppt/tags/tag2.xml><?xml version="1.0" encoding="utf-8"?>
<p:tagLst xmlns:a="http://schemas.openxmlformats.org/drawingml/2006/main" xmlns:r="http://schemas.openxmlformats.org/officeDocument/2006/relationships" xmlns:p="http://schemas.openxmlformats.org/presentationml/2006/main">
  <p:tag name="TIMING" val="|8.7|4.3"/>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9Oy_4YsJnkuYmryo6_uXlw"/>
</p:tagLst>
</file>

<file path=ppt/tags/tag4.xml><?xml version="1.0" encoding="utf-8"?>
<p:tagLst xmlns:a="http://schemas.openxmlformats.org/drawingml/2006/main" xmlns:r="http://schemas.openxmlformats.org/officeDocument/2006/relationships" xmlns:p="http://schemas.openxmlformats.org/presentationml/2006/main">
  <p:tag name="TIMING" val="|7.1|2.3|1.9"/>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9Oy_4YsJnkuYmryo6_uXlw"/>
</p:tagLst>
</file>

<file path=ppt/theme/theme1.xml><?xml version="1.0" encoding="utf-8"?>
<a:theme xmlns:a="http://schemas.openxmlformats.org/drawingml/2006/main" name="Brocade_Vyatta Template">
  <a:themeElements>
    <a:clrScheme name="Custom 5">
      <a:dk1>
        <a:sysClr val="windowText" lastClr="000000"/>
      </a:dk1>
      <a:lt1>
        <a:sysClr val="window" lastClr="FFFFFF"/>
      </a:lt1>
      <a:dk2>
        <a:srgbClr val="8C8C8C"/>
      </a:dk2>
      <a:lt2>
        <a:srgbClr val="FF6600"/>
      </a:lt2>
      <a:accent1>
        <a:srgbClr val="BEBEBE"/>
      </a:accent1>
      <a:accent2>
        <a:srgbClr val="4084A4"/>
      </a:accent2>
      <a:accent3>
        <a:srgbClr val="4D698F"/>
      </a:accent3>
      <a:accent4>
        <a:srgbClr val="6D9442"/>
      </a:accent4>
      <a:accent5>
        <a:srgbClr val="D7B63A"/>
      </a:accent5>
      <a:accent6>
        <a:srgbClr val="D8832D"/>
      </a:accent6>
      <a:hlink>
        <a:srgbClr val="4084A4"/>
      </a:hlink>
      <a:folHlink>
        <a:srgbClr val="8C8C8C"/>
      </a:folHlink>
    </a:clrScheme>
    <a:fontScheme name="Brocade Template 2009">
      <a:majorFont>
        <a:latin typeface="Franklin Gothic Demi"/>
        <a:ea typeface=""/>
        <a:cs typeface=""/>
      </a:majorFont>
      <a:minorFont>
        <a:latin typeface="Franklin Gothic Book"/>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19050" algn="ctr">
          <a:noFill/>
          <a:miter lim="800000"/>
          <a:headEnd/>
          <a:tailEnd/>
        </a:ln>
      </a:spPr>
      <a:bodyPr wrap="none" anchor="ctr"/>
      <a:lstStyle>
        <a:defPPr>
          <a:defRPr dirty="0"/>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none" lIns="0" tIns="0" rIns="0" bIns="0" rtlCol="0">
        <a:spAutoFit/>
      </a:bodyPr>
      <a:lstStyle>
        <a:defPPr>
          <a:defRPr dirty="0" err="1" smtClean="0"/>
        </a:defPPr>
      </a:lstStyle>
    </a:txDef>
  </a:objectDefaults>
  <a:extraClrSchemeLst/>
</a:theme>
</file>

<file path=ppt/theme/theme2.xml><?xml version="1.0" encoding="utf-8"?>
<a:theme xmlns:a="http://schemas.openxmlformats.org/drawingml/2006/main" name="Office Theme">
  <a:themeElements>
    <a:clrScheme name="Brocade_2010 palette">
      <a:dk1>
        <a:sysClr val="windowText" lastClr="000000"/>
      </a:dk1>
      <a:lt1>
        <a:sysClr val="window" lastClr="FFFFFF"/>
      </a:lt1>
      <a:dk2>
        <a:srgbClr val="8C8C8C"/>
      </a:dk2>
      <a:lt2>
        <a:srgbClr val="FF0000"/>
      </a:lt2>
      <a:accent1>
        <a:srgbClr val="BEBEBE"/>
      </a:accent1>
      <a:accent2>
        <a:srgbClr val="4084A4"/>
      </a:accent2>
      <a:accent3>
        <a:srgbClr val="4D698F"/>
      </a:accent3>
      <a:accent4>
        <a:srgbClr val="6D9442"/>
      </a:accent4>
      <a:accent5>
        <a:srgbClr val="D7B63A"/>
      </a:accent5>
      <a:accent6>
        <a:srgbClr val="D8832D"/>
      </a:accent6>
      <a:hlink>
        <a:srgbClr val="4084A4"/>
      </a:hlink>
      <a:folHlink>
        <a:srgbClr val="8C8C8C"/>
      </a:folHlink>
    </a:clrScheme>
    <a:fontScheme name="Brocade">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rocade_2010 palette">
      <a:dk1>
        <a:sysClr val="windowText" lastClr="000000"/>
      </a:dk1>
      <a:lt1>
        <a:sysClr val="window" lastClr="FFFFFF"/>
      </a:lt1>
      <a:dk2>
        <a:srgbClr val="8C8C8C"/>
      </a:dk2>
      <a:lt2>
        <a:srgbClr val="FF0000"/>
      </a:lt2>
      <a:accent1>
        <a:srgbClr val="BEBEBE"/>
      </a:accent1>
      <a:accent2>
        <a:srgbClr val="4084A4"/>
      </a:accent2>
      <a:accent3>
        <a:srgbClr val="4D698F"/>
      </a:accent3>
      <a:accent4>
        <a:srgbClr val="6D9442"/>
      </a:accent4>
      <a:accent5>
        <a:srgbClr val="D7B63A"/>
      </a:accent5>
      <a:accent6>
        <a:srgbClr val="D8832D"/>
      </a:accent6>
      <a:hlink>
        <a:srgbClr val="4084A4"/>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B48DB2A-A2BB-49B9-B517-04CB45F2482A}">
  <ds:schemaRefs>
    <ds:schemaRef ds:uri="http://schemas.microsoft.com/office/2006/documentManagement/types"/>
    <ds:schemaRef ds:uri="http://purl.org/dc/terms/"/>
    <ds:schemaRef ds:uri="http://purl.org/dc/dcmitype/"/>
    <ds:schemaRef ds:uri="http://schemas.microsoft.com/office/2006/metadata/properties"/>
    <ds:schemaRef ds:uri="http://schemas.openxmlformats.org/package/2006/metadata/core-properties"/>
    <ds:schemaRef ds:uri="http://www.w3.org/XML/1998/namespace"/>
    <ds:schemaRef ds:uri="http://purl.org/dc/elements/1.1/"/>
  </ds:schemaRefs>
</ds:datastoreItem>
</file>

<file path=customXml/itemProps2.xml><?xml version="1.0" encoding="utf-8"?>
<ds:datastoreItem xmlns:ds="http://schemas.openxmlformats.org/officeDocument/2006/customXml" ds:itemID="{F8A51949-CE2D-4D1D-81B7-CD96A1311979}">
  <ds:schemaRefs>
    <ds:schemaRef ds:uri="http://schemas.microsoft.com/sharepoint/v3/contenttype/forms"/>
  </ds:schemaRefs>
</ds:datastoreItem>
</file>

<file path=customXml/itemProps3.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Brocade_Vyatta Template</Template>
  <TotalTime>24999</TotalTime>
  <Words>2162</Words>
  <Application>Microsoft Office PowerPoint</Application>
  <PresentationFormat>On-screen Show (16:9)</PresentationFormat>
  <Paragraphs>460</Paragraphs>
  <Slides>26</Slides>
  <Notes>17</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Brocade_Vyatta Template</vt:lpstr>
      <vt:lpstr>Software Defined Networking  An Overview </vt:lpstr>
      <vt:lpstr>Legal Disclaimer</vt:lpstr>
      <vt:lpstr>PowerPoint Presentation</vt:lpstr>
      <vt:lpstr>PowerPoint Presentation</vt:lpstr>
      <vt:lpstr>Headlines</vt:lpstr>
      <vt:lpstr>What is SDN?</vt:lpstr>
      <vt:lpstr>What SDN isn’t…</vt:lpstr>
      <vt:lpstr>So, SDN is all about…</vt:lpstr>
      <vt:lpstr>What’s Driving SDN?</vt:lpstr>
      <vt:lpstr>Traditional Network</vt:lpstr>
      <vt:lpstr>SDN Model</vt:lpstr>
      <vt:lpstr>Ecosystem is complex and still emerging</vt:lpstr>
      <vt:lpstr>How is SDN used today?</vt:lpstr>
      <vt:lpstr>Why is SDN Important?</vt:lpstr>
      <vt:lpstr>  Where are the Savings?</vt:lpstr>
      <vt:lpstr>Early SDN Deployment</vt:lpstr>
      <vt:lpstr>Empowering SDN - Services</vt:lpstr>
      <vt:lpstr>What does Vyatta do?</vt:lpstr>
      <vt:lpstr>Network Function Virtualization </vt:lpstr>
      <vt:lpstr>Virtualize the Network</vt:lpstr>
      <vt:lpstr>Capture as a template – step and repeat per tenant</vt:lpstr>
      <vt:lpstr>PowerPoint Presentation</vt:lpstr>
      <vt:lpstr>Who is Vyatta?</vt:lpstr>
      <vt:lpstr>Who Is Vyatta?</vt:lpstr>
      <vt:lpstr>Vyatta Highlights</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Daniel Schrader</dc:creator>
  <cp:lastModifiedBy>Daniel Schrader</cp:lastModifiedBy>
  <cp:revision>156</cp:revision>
  <cp:lastPrinted>2013-02-26T21:44:04Z</cp:lastPrinted>
  <dcterms:created xsi:type="dcterms:W3CDTF">2013-01-28T17:47:58Z</dcterms:created>
  <dcterms:modified xsi:type="dcterms:W3CDTF">2013-02-28T22:58:07Z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